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69" r:id="rId4"/>
  </p:sldMasterIdLst>
  <p:notesMasterIdLst>
    <p:notesMasterId r:id="rId41"/>
  </p:notesMasterIdLst>
  <p:handoutMasterIdLst>
    <p:handoutMasterId r:id="rId42"/>
  </p:handoutMasterIdLst>
  <p:sldIdLst>
    <p:sldId id="256" r:id="rId5"/>
    <p:sldId id="258" r:id="rId6"/>
    <p:sldId id="259" r:id="rId7"/>
    <p:sldId id="294" r:id="rId8"/>
    <p:sldId id="260" r:id="rId9"/>
    <p:sldId id="285" r:id="rId10"/>
    <p:sldId id="284" r:id="rId11"/>
    <p:sldId id="271" r:id="rId12"/>
    <p:sldId id="295" r:id="rId13"/>
    <p:sldId id="277" r:id="rId14"/>
    <p:sldId id="278" r:id="rId15"/>
    <p:sldId id="279" r:id="rId16"/>
    <p:sldId id="286" r:id="rId17"/>
    <p:sldId id="296" r:id="rId18"/>
    <p:sldId id="262" r:id="rId19"/>
    <p:sldId id="273" r:id="rId20"/>
    <p:sldId id="272" r:id="rId21"/>
    <p:sldId id="274" r:id="rId22"/>
    <p:sldId id="282" r:id="rId23"/>
    <p:sldId id="283" r:id="rId24"/>
    <p:sldId id="297" r:id="rId25"/>
    <p:sldId id="263" r:id="rId26"/>
    <p:sldId id="287" r:id="rId27"/>
    <p:sldId id="298" r:id="rId28"/>
    <p:sldId id="264" r:id="rId29"/>
    <p:sldId id="288" r:id="rId30"/>
    <p:sldId id="299" r:id="rId31"/>
    <p:sldId id="265" r:id="rId32"/>
    <p:sldId id="293" r:id="rId33"/>
    <p:sldId id="289" r:id="rId34"/>
    <p:sldId id="290" r:id="rId35"/>
    <p:sldId id="300" r:id="rId36"/>
    <p:sldId id="266" r:id="rId37"/>
    <p:sldId id="291" r:id="rId38"/>
    <p:sldId id="292" r:id="rId39"/>
    <p:sldId id="267" r:id="rId40"/>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Tw Cen MT" panose="020B0602020104020603" pitchFamily="34" charset="0"/>
      <p:regular r:id="rId47"/>
      <p:bold r:id="rId48"/>
      <p:italic r:id="rId49"/>
      <p:boldItalic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680" userDrawn="1">
          <p15:clr>
            <a:srgbClr val="A4A3A4"/>
          </p15:clr>
        </p15:guide>
        <p15:guide id="2" userDrawn="1">
          <p15:clr>
            <a:srgbClr val="A4A3A4"/>
          </p15:clr>
        </p15:guide>
        <p15:guide id="3" orient="horz" userDrawn="1">
          <p15:clr>
            <a:srgbClr val="A4A3A4"/>
          </p15:clr>
        </p15:guide>
        <p15:guide id="4"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247FB-AADC-422F-9BAE-15B0ADAA4238}" v="29" dt="2023-05-28T17:19:53.2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56" autoAdjust="0"/>
    <p:restoredTop sz="94660"/>
  </p:normalViewPr>
  <p:slideViewPr>
    <p:cSldViewPr snapToGrid="0">
      <p:cViewPr varScale="1">
        <p:scale>
          <a:sx n="70" d="100"/>
          <a:sy n="70" d="100"/>
        </p:scale>
        <p:origin x="53" y="226"/>
      </p:cViewPr>
      <p:guideLst>
        <p:guide pos="7680"/>
        <p:guide/>
        <p:guide orient="horz"/>
        <p:guide orient="horz" pos="4320"/>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Mon 29</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Mon 29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Mon 29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Mon 29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Mon 29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1122363"/>
            <a:ext cx="8791575" cy="1123126"/>
          </a:xfrm>
        </p:spPr>
        <p:txBody>
          <a:bodyPr>
            <a:normAutofit fontScale="90000"/>
          </a:bodyPr>
          <a:lstStyle/>
          <a:p>
            <a:pPr algn="ctr"/>
            <a:r>
              <a:rPr lang="en-US" sz="5400" dirty="0">
                <a:latin typeface="Tw Cen MT" panose="020B0602020104020603" pitchFamily="34" charset="0"/>
                <a:ea typeface="Nirmala UI" panose="020B0502040204020203" pitchFamily="34" charset="0"/>
                <a:cs typeface="Nirmala UI" panose="020B0502040204020203" pitchFamily="34" charset="0"/>
              </a:rPr>
              <a:t>IE1020</a:t>
            </a:r>
            <a:br>
              <a:rPr lang="en-US" sz="5400" dirty="0">
                <a:latin typeface="Tw Cen MT" panose="020B0602020104020603" pitchFamily="34" charset="0"/>
              </a:rPr>
            </a:br>
            <a:r>
              <a:rPr lang="en-US" sz="4900" cap="none" dirty="0">
                <a:latin typeface="Tw Cen MT" panose="020B0602020104020603" pitchFamily="34" charset="0"/>
              </a:rPr>
              <a:t>Network Fundamentals</a:t>
            </a:r>
            <a:endParaRPr lang="en-US" sz="5400" dirty="0">
              <a:latin typeface="Tw Cen MT" panose="020B0602020104020603" pitchFamily="34" charset="0"/>
            </a:endParaRPr>
          </a:p>
        </p:txBody>
      </p:sp>
      <p:sp>
        <p:nvSpPr>
          <p:cNvPr id="4" name="Subtitle 3">
            <a:extLst>
              <a:ext uri="{FF2B5EF4-FFF2-40B4-BE49-F238E27FC236}">
                <a16:creationId xmlns:a16="http://schemas.microsoft.com/office/drawing/2014/main" id="{EAE424F5-35A4-41E7-B871-D1D35B96996B}"/>
              </a:ext>
            </a:extLst>
          </p:cNvPr>
          <p:cNvSpPr>
            <a:spLocks noGrp="1"/>
          </p:cNvSpPr>
          <p:nvPr>
            <p:ph type="subTitle" idx="1"/>
          </p:nvPr>
        </p:nvSpPr>
        <p:spPr>
          <a:xfrm>
            <a:off x="2190330" y="5377050"/>
            <a:ext cx="7811341" cy="476903"/>
          </a:xfrm>
        </p:spPr>
        <p:txBody>
          <a:bodyPr/>
          <a:lstStyle/>
          <a:p>
            <a:pPr algn="ctr"/>
            <a:r>
              <a:rPr lang="en-US" cap="none" dirty="0">
                <a:solidFill>
                  <a:schemeClr val="tx1"/>
                </a:solidFill>
                <a:latin typeface="Tw Cen MT" panose="020B0602020104020603" pitchFamily="34" charset="0"/>
              </a:rPr>
              <a:t>Group Number</a:t>
            </a:r>
            <a:r>
              <a:rPr lang="en-US" dirty="0">
                <a:latin typeface="Tw Cen MT" panose="020B0602020104020603" pitchFamily="34" charset="0"/>
              </a:rPr>
              <a:t>: MLB_WD_CSNE_01.01_05</a:t>
            </a:r>
          </a:p>
          <a:p>
            <a:pPr algn="ctr"/>
            <a:endParaRPr lang="en-US" dirty="0">
              <a:latin typeface="Tw Cen MT" panose="020B0602020104020603" pitchFamily="34" charset="0"/>
            </a:endParaRPr>
          </a:p>
          <a:p>
            <a:pPr algn="ctr"/>
            <a:endParaRPr lang="en-US" dirty="0">
              <a:latin typeface="Tw Cen MT" panose="020B0602020104020603" pitchFamily="34" charset="0"/>
            </a:endParaRPr>
          </a:p>
          <a:p>
            <a:pPr algn="ctr"/>
            <a:endParaRPr lang="en-US" dirty="0">
              <a:latin typeface="Tw Cen MT" panose="020B0602020104020603" pitchFamily="34" charset="0"/>
            </a:endParaRPr>
          </a:p>
          <a:p>
            <a:pPr algn="ctr"/>
            <a:endParaRPr lang="en-US" dirty="0">
              <a:latin typeface="Tw Cen MT" panose="020B0602020104020603" pitchFamily="34" charset="0"/>
            </a:endParaRPr>
          </a:p>
        </p:txBody>
      </p:sp>
      <p:pic>
        <p:nvPicPr>
          <p:cNvPr id="3" name="Picture 2" descr="A picture containing text, screenshot, font, graphics&#10;&#10;Description automatically generated">
            <a:extLst>
              <a:ext uri="{FF2B5EF4-FFF2-40B4-BE49-F238E27FC236}">
                <a16:creationId xmlns:a16="http://schemas.microsoft.com/office/drawing/2014/main" id="{2C819F76-4867-5352-BD25-45CF78BD224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5110479" y="6021398"/>
            <a:ext cx="1971040" cy="436168"/>
          </a:xfrm>
          <a:prstGeom prst="rect">
            <a:avLst/>
          </a:prstGeom>
        </p:spPr>
      </p:pic>
      <p:pic>
        <p:nvPicPr>
          <p:cNvPr id="8" name="Picture 7" descr="A picture containing logo, symbol, graphics, text&#10;&#10;Description automatically generated">
            <a:extLst>
              <a:ext uri="{FF2B5EF4-FFF2-40B4-BE49-F238E27FC236}">
                <a16:creationId xmlns:a16="http://schemas.microsoft.com/office/drawing/2014/main" id="{7FE1DE14-C467-C5C0-CB22-C1669206D741}"/>
              </a:ext>
            </a:extLst>
          </p:cNvPr>
          <p:cNvPicPr>
            <a:picLocks noChangeAspect="1"/>
          </p:cNvPicPr>
          <p:nvPr/>
        </p:nvPicPr>
        <p:blipFill>
          <a:blip r:embed="rId4"/>
          <a:stretch>
            <a:fillRect/>
          </a:stretch>
        </p:blipFill>
        <p:spPr>
          <a:xfrm>
            <a:off x="4650527" y="1996095"/>
            <a:ext cx="2890944" cy="3619406"/>
          </a:xfrm>
          <a:prstGeom prst="rect">
            <a:avLst/>
          </a:prstGeom>
        </p:spPr>
      </p:pic>
    </p:spTree>
    <p:extLst>
      <p:ext uri="{BB962C8B-B14F-4D97-AF65-F5344CB8AC3E}">
        <p14:creationId xmlns:p14="http://schemas.microsoft.com/office/powerpoint/2010/main" val="1819359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video game&#10;&#10;Description automatically generated with medium confidence">
            <a:extLst>
              <a:ext uri="{FF2B5EF4-FFF2-40B4-BE49-F238E27FC236}">
                <a16:creationId xmlns:a16="http://schemas.microsoft.com/office/drawing/2014/main" id="{5D21B177-5DAB-E1AF-48B6-3889ADB13321}"/>
              </a:ext>
            </a:extLst>
          </p:cNvPr>
          <p:cNvPicPr>
            <a:picLocks noChangeAspect="1"/>
          </p:cNvPicPr>
          <p:nvPr/>
        </p:nvPicPr>
        <p:blipFill>
          <a:blip r:embed="rId2"/>
          <a:stretch>
            <a:fillRect/>
          </a:stretch>
        </p:blipFill>
        <p:spPr>
          <a:xfrm>
            <a:off x="-1031855" y="-197154"/>
            <a:ext cx="15433586" cy="8731554"/>
          </a:xfrm>
          <a:prstGeom prst="rect">
            <a:avLst/>
          </a:prstGeom>
        </p:spPr>
      </p:pic>
      <p:pic>
        <p:nvPicPr>
          <p:cNvPr id="17" name="Picture 16" descr="A picture containing design&#10;&#10;Description automatically generated with low confidence">
            <a:extLst>
              <a:ext uri="{FF2B5EF4-FFF2-40B4-BE49-F238E27FC236}">
                <a16:creationId xmlns:a16="http://schemas.microsoft.com/office/drawing/2014/main" id="{DEC47D71-C816-33E9-A13F-51F31BCBFADC}"/>
              </a:ext>
            </a:extLst>
          </p:cNvPr>
          <p:cNvPicPr>
            <a:picLocks noChangeAspect="1"/>
          </p:cNvPicPr>
          <p:nvPr/>
        </p:nvPicPr>
        <p:blipFill>
          <a:blip r:embed="rId3">
            <a:alphaModFix amt="0"/>
          </a:blip>
          <a:stretch>
            <a:fillRect/>
          </a:stretch>
        </p:blipFill>
        <p:spPr>
          <a:xfrm>
            <a:off x="3260201" y="628678"/>
            <a:ext cx="9582880" cy="4312297"/>
          </a:xfrm>
          <a:prstGeom prst="rect">
            <a:avLst/>
          </a:prstGeom>
        </p:spPr>
      </p:pic>
      <p:pic>
        <p:nvPicPr>
          <p:cNvPr id="8" name="pic">
            <a:extLst>
              <a:ext uri="{FF2B5EF4-FFF2-40B4-BE49-F238E27FC236}">
                <a16:creationId xmlns:a16="http://schemas.microsoft.com/office/drawing/2014/main" id="{43C5AC81-769A-FECF-A0ED-855E6AF602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925063" y="1215341"/>
            <a:ext cx="737863" cy="1090914"/>
          </a:xfrm>
          <a:prstGeom prst="rect">
            <a:avLst/>
          </a:prstGeom>
        </p:spPr>
      </p:pic>
      <p:sp>
        <p:nvSpPr>
          <p:cNvPr id="2" name="Title 1">
            <a:extLst>
              <a:ext uri="{FF2B5EF4-FFF2-40B4-BE49-F238E27FC236}">
                <a16:creationId xmlns:a16="http://schemas.microsoft.com/office/drawing/2014/main" id="{11B07A42-2481-418D-AC01-0CBD173DD29B}"/>
              </a:ext>
            </a:extLst>
          </p:cNvPr>
          <p:cNvSpPr txBox="1">
            <a:spLocks/>
          </p:cNvSpPr>
          <p:nvPr/>
        </p:nvSpPr>
        <p:spPr>
          <a:xfrm>
            <a:off x="1141413" y="618518"/>
            <a:ext cx="2574060" cy="90548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PHYSICAL TOPOLOGY</a:t>
            </a:r>
          </a:p>
        </p:txBody>
      </p:sp>
      <p:pic>
        <p:nvPicPr>
          <p:cNvPr id="16" name="Picture 15" descr="A picture containing text, screenshot, font, graphics&#10;&#10;Description automatically generated">
            <a:extLst>
              <a:ext uri="{FF2B5EF4-FFF2-40B4-BE49-F238E27FC236}">
                <a16:creationId xmlns:a16="http://schemas.microsoft.com/office/drawing/2014/main" id="{53575671-776B-89F8-F165-6C6B3E084C8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1141413" y="6021398"/>
            <a:ext cx="1971040" cy="436168"/>
          </a:xfrm>
          <a:prstGeom prst="rect">
            <a:avLst/>
          </a:prstGeom>
        </p:spPr>
      </p:pic>
    </p:spTree>
    <p:extLst>
      <p:ext uri="{BB962C8B-B14F-4D97-AF65-F5344CB8AC3E}">
        <p14:creationId xmlns:p14="http://schemas.microsoft.com/office/powerpoint/2010/main" val="2127573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video game&#10;&#10;Description automatically generated with medium confidence">
            <a:extLst>
              <a:ext uri="{FF2B5EF4-FFF2-40B4-BE49-F238E27FC236}">
                <a16:creationId xmlns:a16="http://schemas.microsoft.com/office/drawing/2014/main" id="{8116D1DE-51E9-3A80-B149-20121B963B98}"/>
              </a:ext>
            </a:extLst>
          </p:cNvPr>
          <p:cNvPicPr>
            <a:picLocks noChangeAspect="1"/>
          </p:cNvPicPr>
          <p:nvPr/>
        </p:nvPicPr>
        <p:blipFill>
          <a:blip r:embed="rId2">
            <a:alphaModFix amt="0"/>
          </a:blip>
          <a:stretch>
            <a:fillRect/>
          </a:stretch>
        </p:blipFill>
        <p:spPr>
          <a:xfrm>
            <a:off x="-16785829" y="-6154523"/>
            <a:ext cx="48704636" cy="27554656"/>
          </a:xfrm>
          <a:prstGeom prst="rect">
            <a:avLst/>
          </a:prstGeom>
        </p:spPr>
      </p:pic>
      <p:pic>
        <p:nvPicPr>
          <p:cNvPr id="16" name="Picture 15" descr="A picture containing design&#10;&#10;Description automatically generated with low confidence">
            <a:extLst>
              <a:ext uri="{FF2B5EF4-FFF2-40B4-BE49-F238E27FC236}">
                <a16:creationId xmlns:a16="http://schemas.microsoft.com/office/drawing/2014/main" id="{F9E95516-B25F-A5CF-0321-44665D2F5DFC}"/>
              </a:ext>
            </a:extLst>
          </p:cNvPr>
          <p:cNvPicPr>
            <a:picLocks noChangeAspect="1"/>
          </p:cNvPicPr>
          <p:nvPr/>
        </p:nvPicPr>
        <p:blipFill>
          <a:blip r:embed="rId3"/>
          <a:stretch>
            <a:fillRect/>
          </a:stretch>
        </p:blipFill>
        <p:spPr>
          <a:xfrm>
            <a:off x="-3389844" y="-4022273"/>
            <a:ext cx="30039102" cy="13517600"/>
          </a:xfrm>
          <a:prstGeom prst="rect">
            <a:avLst/>
          </a:prstGeom>
        </p:spPr>
      </p:pic>
      <p:pic>
        <p:nvPicPr>
          <p:cNvPr id="15" name="Picture 14" descr="A picture containing text, screenshot, font, graphics&#10;&#10;Description automatically generated">
            <a:extLst>
              <a:ext uri="{FF2B5EF4-FFF2-40B4-BE49-F238E27FC236}">
                <a16:creationId xmlns:a16="http://schemas.microsoft.com/office/drawing/2014/main" id="{AE9C965C-0A41-02F9-7B44-ECDF5EDF1C0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7" name="Title 1">
            <a:extLst>
              <a:ext uri="{FF2B5EF4-FFF2-40B4-BE49-F238E27FC236}">
                <a16:creationId xmlns:a16="http://schemas.microsoft.com/office/drawing/2014/main" id="{60E88041-2930-6094-7C02-9C79189F3080}"/>
              </a:ext>
            </a:extLst>
          </p:cNvPr>
          <p:cNvSpPr txBox="1">
            <a:spLocks/>
          </p:cNvSpPr>
          <p:nvPr/>
        </p:nvSpPr>
        <p:spPr>
          <a:xfrm>
            <a:off x="1141413" y="618518"/>
            <a:ext cx="2574060" cy="90548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PHYSICAL TOPOLOGY</a:t>
            </a:r>
          </a:p>
        </p:txBody>
      </p:sp>
    </p:spTree>
    <p:extLst>
      <p:ext uri="{BB962C8B-B14F-4D97-AF65-F5344CB8AC3E}">
        <p14:creationId xmlns:p14="http://schemas.microsoft.com/office/powerpoint/2010/main" val="280763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esign&#10;&#10;Description automatically generated with low confidence">
            <a:extLst>
              <a:ext uri="{FF2B5EF4-FFF2-40B4-BE49-F238E27FC236}">
                <a16:creationId xmlns:a16="http://schemas.microsoft.com/office/drawing/2014/main" id="{C1CCEB16-BB1F-E988-6997-BFEA4E06538B}"/>
              </a:ext>
            </a:extLst>
          </p:cNvPr>
          <p:cNvPicPr>
            <a:picLocks noChangeAspect="1"/>
          </p:cNvPicPr>
          <p:nvPr/>
        </p:nvPicPr>
        <p:blipFill>
          <a:blip r:embed="rId2"/>
          <a:stretch>
            <a:fillRect/>
          </a:stretch>
        </p:blipFill>
        <p:spPr>
          <a:xfrm>
            <a:off x="-15822628" y="-519318"/>
            <a:ext cx="30039102" cy="13517600"/>
          </a:xfrm>
          <a:prstGeom prst="rect">
            <a:avLst/>
          </a:prstGeom>
        </p:spPr>
      </p:pic>
      <p:pic>
        <p:nvPicPr>
          <p:cNvPr id="8" name="Picture 7" descr="A picture containing text, screenshot, font, graphics&#10;&#10;Description automatically generated">
            <a:extLst>
              <a:ext uri="{FF2B5EF4-FFF2-40B4-BE49-F238E27FC236}">
                <a16:creationId xmlns:a16="http://schemas.microsoft.com/office/drawing/2014/main" id="{150867A5-5E43-ED06-0C5F-E7FF8E7DEE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9" name="Title 1">
            <a:extLst>
              <a:ext uri="{FF2B5EF4-FFF2-40B4-BE49-F238E27FC236}">
                <a16:creationId xmlns:a16="http://schemas.microsoft.com/office/drawing/2014/main" id="{23D6191F-6D67-A74D-FD2B-7A918B7A3F1C}"/>
              </a:ext>
            </a:extLst>
          </p:cNvPr>
          <p:cNvSpPr txBox="1">
            <a:spLocks/>
          </p:cNvSpPr>
          <p:nvPr/>
        </p:nvSpPr>
        <p:spPr>
          <a:xfrm>
            <a:off x="1141413" y="618518"/>
            <a:ext cx="2574060" cy="90548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PHYSICAL TOPOLOGY</a:t>
            </a:r>
          </a:p>
        </p:txBody>
      </p:sp>
    </p:spTree>
    <p:extLst>
      <p:ext uri="{BB962C8B-B14F-4D97-AF65-F5344CB8AC3E}">
        <p14:creationId xmlns:p14="http://schemas.microsoft.com/office/powerpoint/2010/main" val="1703629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esign&#10;&#10;Description automatically generated with low confidence">
            <a:extLst>
              <a:ext uri="{FF2B5EF4-FFF2-40B4-BE49-F238E27FC236}">
                <a16:creationId xmlns:a16="http://schemas.microsoft.com/office/drawing/2014/main" id="{C1CCEB16-BB1F-E988-6997-BFEA4E06538B}"/>
              </a:ext>
            </a:extLst>
          </p:cNvPr>
          <p:cNvPicPr>
            <a:picLocks noChangeAspect="1"/>
          </p:cNvPicPr>
          <p:nvPr/>
        </p:nvPicPr>
        <p:blipFill>
          <a:blip r:embed="rId2"/>
          <a:stretch>
            <a:fillRect/>
          </a:stretch>
        </p:blipFill>
        <p:spPr>
          <a:xfrm>
            <a:off x="-366344" y="0"/>
            <a:ext cx="12004162" cy="5401874"/>
          </a:xfrm>
          <a:prstGeom prst="rect">
            <a:avLst/>
          </a:prstGeom>
        </p:spPr>
      </p:pic>
      <p:pic>
        <p:nvPicPr>
          <p:cNvPr id="8" name="Picture 7" descr="A picture containing text, screenshot, font, graphics&#10;&#10;Description automatically generated">
            <a:extLst>
              <a:ext uri="{FF2B5EF4-FFF2-40B4-BE49-F238E27FC236}">
                <a16:creationId xmlns:a16="http://schemas.microsoft.com/office/drawing/2014/main" id="{150867A5-5E43-ED06-0C5F-E7FF8E7DEE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9" name="Title 1">
            <a:extLst>
              <a:ext uri="{FF2B5EF4-FFF2-40B4-BE49-F238E27FC236}">
                <a16:creationId xmlns:a16="http://schemas.microsoft.com/office/drawing/2014/main" id="{23D6191F-6D67-A74D-FD2B-7A918B7A3F1C}"/>
              </a:ext>
            </a:extLst>
          </p:cNvPr>
          <p:cNvSpPr txBox="1">
            <a:spLocks/>
          </p:cNvSpPr>
          <p:nvPr/>
        </p:nvSpPr>
        <p:spPr>
          <a:xfrm>
            <a:off x="1141413" y="618518"/>
            <a:ext cx="2574060" cy="90548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PHYSICAL TOPOLOGY</a:t>
            </a:r>
          </a:p>
        </p:txBody>
      </p:sp>
    </p:spTree>
    <p:extLst>
      <p:ext uri="{BB962C8B-B14F-4D97-AF65-F5344CB8AC3E}">
        <p14:creationId xmlns:p14="http://schemas.microsoft.com/office/powerpoint/2010/main" val="4196169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graphics&#10;&#10;Description automatically generated">
            <a:extLst>
              <a:ext uri="{FF2B5EF4-FFF2-40B4-BE49-F238E27FC236}">
                <a16:creationId xmlns:a16="http://schemas.microsoft.com/office/drawing/2014/main" id="{9A8DEDF3-12DE-1531-6847-9EFF62BAFA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0" name="Title 1">
            <a:extLst>
              <a:ext uri="{FF2B5EF4-FFF2-40B4-BE49-F238E27FC236}">
                <a16:creationId xmlns:a16="http://schemas.microsoft.com/office/drawing/2014/main" id="{4C38E0CA-3FA4-046D-E006-8C6C68BC24C7}"/>
              </a:ext>
            </a:extLst>
          </p:cNvPr>
          <p:cNvSpPr txBox="1">
            <a:spLocks/>
          </p:cNvSpPr>
          <p:nvPr/>
        </p:nvSpPr>
        <p:spPr>
          <a:xfrm>
            <a:off x="2170907" y="2828939"/>
            <a:ext cx="7850187" cy="120012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000" dirty="0">
                <a:latin typeface="Tw Cen MT" panose="020B0602020104020603" pitchFamily="34" charset="0"/>
              </a:rPr>
              <a:t>Devices</a:t>
            </a:r>
          </a:p>
        </p:txBody>
      </p:sp>
      <p:sp>
        <p:nvSpPr>
          <p:cNvPr id="3" name="TextBox 2">
            <a:extLst>
              <a:ext uri="{FF2B5EF4-FFF2-40B4-BE49-F238E27FC236}">
                <a16:creationId xmlns:a16="http://schemas.microsoft.com/office/drawing/2014/main" id="{C066AB93-5C1D-ABEE-F0F1-FA6914EDBF67}"/>
              </a:ext>
            </a:extLst>
          </p:cNvPr>
          <p:cNvSpPr txBox="1"/>
          <p:nvPr/>
        </p:nvSpPr>
        <p:spPr>
          <a:xfrm>
            <a:off x="4826640" y="4702064"/>
            <a:ext cx="2538719" cy="646331"/>
          </a:xfrm>
          <a:prstGeom prst="rect">
            <a:avLst/>
          </a:prstGeom>
          <a:noFill/>
        </p:spPr>
        <p:txBody>
          <a:bodyPr wrap="square" rtlCol="0">
            <a:spAutoFit/>
          </a:bodyPr>
          <a:lstStyle/>
          <a:p>
            <a:pPr algn="ctr"/>
            <a:r>
              <a:rPr lang="en-US"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HASARA M K  IT22308566</a:t>
            </a:r>
          </a:p>
        </p:txBody>
      </p:sp>
    </p:spTree>
    <p:extLst>
      <p:ext uri="{BB962C8B-B14F-4D97-AF65-F5344CB8AC3E}">
        <p14:creationId xmlns:p14="http://schemas.microsoft.com/office/powerpoint/2010/main" val="2779930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FA3397C-AF96-01A8-D3E8-C7A28DFB0349}"/>
              </a:ext>
            </a:extLst>
          </p:cNvPr>
          <p:cNvSpPr/>
          <p:nvPr/>
        </p:nvSpPr>
        <p:spPr>
          <a:xfrm>
            <a:off x="898497" y="1264920"/>
            <a:ext cx="6096000" cy="45567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6B794-0275-4595-8B89-2285A54F66F4}"/>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DEVICES</a:t>
            </a:r>
          </a:p>
        </p:txBody>
      </p:sp>
      <p:sp>
        <p:nvSpPr>
          <p:cNvPr id="4" name="Rectangle 3">
            <a:extLst>
              <a:ext uri="{FF2B5EF4-FFF2-40B4-BE49-F238E27FC236}">
                <a16:creationId xmlns:a16="http://schemas.microsoft.com/office/drawing/2014/main" id="{CF0F985D-9C5C-444D-BC0B-870C047CB814}"/>
              </a:ext>
            </a:extLst>
          </p:cNvPr>
          <p:cNvSpPr/>
          <p:nvPr/>
        </p:nvSpPr>
        <p:spPr>
          <a:xfrm>
            <a:off x="1141413" y="1524000"/>
            <a:ext cx="2244525" cy="400110"/>
          </a:xfrm>
          <a:prstGeom prst="rect">
            <a:avLst/>
          </a:prstGeom>
        </p:spPr>
        <p:txBody>
          <a:bodyPr wrap="none">
            <a:spAutoFit/>
          </a:bodyPr>
          <a:lstStyle/>
          <a:p>
            <a:r>
              <a:rPr lang="en-US" sz="2000" b="1" dirty="0">
                <a:latin typeface="Tw Cen MT" panose="020B0602020104020603" pitchFamily="34" charset="0"/>
              </a:rPr>
              <a:t>1 ) Access Network</a:t>
            </a:r>
          </a:p>
        </p:txBody>
      </p:sp>
      <p:sp>
        <p:nvSpPr>
          <p:cNvPr id="5" name="Rectangle 4">
            <a:extLst>
              <a:ext uri="{FF2B5EF4-FFF2-40B4-BE49-F238E27FC236}">
                <a16:creationId xmlns:a16="http://schemas.microsoft.com/office/drawing/2014/main" id="{1DC1A17A-C8F9-472E-8F28-7A03454E7B67}"/>
              </a:ext>
            </a:extLst>
          </p:cNvPr>
          <p:cNvSpPr/>
          <p:nvPr/>
        </p:nvSpPr>
        <p:spPr>
          <a:xfrm>
            <a:off x="1985570" y="2060150"/>
            <a:ext cx="3856120" cy="369332"/>
          </a:xfrm>
          <a:prstGeom prst="rect">
            <a:avLst/>
          </a:prstGeom>
        </p:spPr>
        <p:txBody>
          <a:bodyPr wrap="none">
            <a:spAutoFit/>
          </a:bodyPr>
          <a:lstStyle/>
          <a:p>
            <a:pPr marL="285750" indent="-285750">
              <a:buFont typeface="Wingdings" panose="05000000000000000000" pitchFamily="2" charset="2"/>
              <a:buChar char="§"/>
            </a:pPr>
            <a:r>
              <a:rPr lang="en-US" dirty="0">
                <a:latin typeface="Tw Cen MT" panose="020B0602020104020603" pitchFamily="34" charset="0"/>
              </a:rPr>
              <a:t>Cisco catalyst 2960-x series switches</a:t>
            </a:r>
          </a:p>
        </p:txBody>
      </p:sp>
      <p:pic>
        <p:nvPicPr>
          <p:cNvPr id="7" name="Picture 6">
            <a:extLst>
              <a:ext uri="{FF2B5EF4-FFF2-40B4-BE49-F238E27FC236}">
                <a16:creationId xmlns:a16="http://schemas.microsoft.com/office/drawing/2014/main" id="{B511116C-0C61-4E96-B89D-536A08055412}"/>
              </a:ext>
            </a:extLst>
          </p:cNvPr>
          <p:cNvPicPr>
            <a:picLocks noChangeAspect="1"/>
          </p:cNvPicPr>
          <p:nvPr/>
        </p:nvPicPr>
        <p:blipFill>
          <a:blip r:embed="rId2"/>
          <a:stretch>
            <a:fillRect/>
          </a:stretch>
        </p:blipFill>
        <p:spPr>
          <a:xfrm>
            <a:off x="7681272" y="2024380"/>
            <a:ext cx="4213860" cy="28092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a:extLst>
              <a:ext uri="{FF2B5EF4-FFF2-40B4-BE49-F238E27FC236}">
                <a16:creationId xmlns:a16="http://schemas.microsoft.com/office/drawing/2014/main" id="{BF9B2A4F-5C8A-4FC7-B430-117CAFEA5B16}"/>
              </a:ext>
            </a:extLst>
          </p:cNvPr>
          <p:cNvSpPr/>
          <p:nvPr/>
        </p:nvSpPr>
        <p:spPr>
          <a:xfrm>
            <a:off x="1117912" y="2494657"/>
            <a:ext cx="6096000" cy="2956194"/>
          </a:xfrm>
          <a:prstGeom prst="rect">
            <a:avLst/>
          </a:prstGeom>
        </p:spPr>
        <p:txBody>
          <a:bodyPr>
            <a:spAutoFit/>
          </a:bodyPr>
          <a:lstStyle/>
          <a:p>
            <a:pPr marL="285750" indent="-285750">
              <a:lnSpc>
                <a:spcPct val="150000"/>
              </a:lnSpc>
              <a:buFont typeface="Arial" panose="020B0604020202020204" pitchFamily="34" charset="0"/>
              <a:buChar char="•"/>
            </a:pPr>
            <a:r>
              <a:rPr lang="en-US" dirty="0">
                <a:latin typeface="Tw Cen MT" panose="020B0602020104020603" pitchFamily="34" charset="0"/>
              </a:rPr>
              <a:t>Basically, designed for small and medium-sized businesses and campus networks.</a:t>
            </a:r>
          </a:p>
          <a:p>
            <a:pPr marL="285750" indent="-285750">
              <a:lnSpc>
                <a:spcPct val="150000"/>
              </a:lnSpc>
              <a:buFont typeface="Arial" panose="020B0604020202020204" pitchFamily="34" charset="0"/>
              <a:buChar char="•"/>
            </a:pPr>
            <a:r>
              <a:rPr lang="en-US" dirty="0">
                <a:latin typeface="Tw Cen MT" panose="020B0602020104020603" pitchFamily="34" charset="0"/>
              </a:rPr>
              <a:t>Offer a range of features and capabilities to enhance network performance, security and manageability.</a:t>
            </a:r>
          </a:p>
          <a:p>
            <a:pPr marL="285750" indent="-285750">
              <a:lnSpc>
                <a:spcPct val="150000"/>
              </a:lnSpc>
              <a:buFont typeface="Arial" panose="020B0604020202020204" pitchFamily="34" charset="0"/>
              <a:buChar char="•"/>
            </a:pPr>
            <a:r>
              <a:rPr lang="en-US" dirty="0">
                <a:latin typeface="Tw Cen MT" panose="020B0602020104020603" pitchFamily="34" charset="0"/>
              </a:rPr>
              <a:t>Provides multiple gigabit ethernet ports for high-speed connectivity.</a:t>
            </a:r>
          </a:p>
          <a:p>
            <a:pPr marL="285750" indent="-285750">
              <a:lnSpc>
                <a:spcPct val="150000"/>
              </a:lnSpc>
              <a:buFont typeface="Arial" panose="020B0604020202020204" pitchFamily="34" charset="0"/>
              <a:buChar char="•"/>
            </a:pPr>
            <a:r>
              <a:rPr lang="en-US" dirty="0">
                <a:latin typeface="Tw Cen MT" panose="020B0602020104020603" pitchFamily="34" charset="0"/>
              </a:rPr>
              <a:t>Include features like DHCP snooping, IP source guard etc.</a:t>
            </a:r>
          </a:p>
        </p:txBody>
      </p:sp>
      <p:pic>
        <p:nvPicPr>
          <p:cNvPr id="3" name="Picture 2" descr="A picture containing text, screenshot, font, graphics&#10;&#10;Description automatically generated">
            <a:extLst>
              <a:ext uri="{FF2B5EF4-FFF2-40B4-BE49-F238E27FC236}">
                <a16:creationId xmlns:a16="http://schemas.microsoft.com/office/drawing/2014/main" id="{A1E230A9-B01E-D5F4-4F47-C007F4A2794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141413" y="6021398"/>
            <a:ext cx="1971040" cy="436168"/>
          </a:xfrm>
          <a:prstGeom prst="rect">
            <a:avLst/>
          </a:prstGeom>
        </p:spPr>
      </p:pic>
    </p:spTree>
    <p:extLst>
      <p:ext uri="{BB962C8B-B14F-4D97-AF65-F5344CB8AC3E}">
        <p14:creationId xmlns:p14="http://schemas.microsoft.com/office/powerpoint/2010/main" val="34844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9CA8B30-E46C-6403-D955-4763619E52D6}"/>
              </a:ext>
            </a:extLst>
          </p:cNvPr>
          <p:cNvSpPr/>
          <p:nvPr/>
        </p:nvSpPr>
        <p:spPr>
          <a:xfrm>
            <a:off x="898497" y="1264920"/>
            <a:ext cx="6812942" cy="461772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6B845-2BED-45BC-BCD1-0A019AB6A3E4}"/>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DEVICES</a:t>
            </a:r>
          </a:p>
        </p:txBody>
      </p:sp>
      <p:sp>
        <p:nvSpPr>
          <p:cNvPr id="3" name="Rectangle 2">
            <a:extLst>
              <a:ext uri="{FF2B5EF4-FFF2-40B4-BE49-F238E27FC236}">
                <a16:creationId xmlns:a16="http://schemas.microsoft.com/office/drawing/2014/main" id="{43D85744-5B53-45D6-ACB8-41D2B968AC22}"/>
              </a:ext>
            </a:extLst>
          </p:cNvPr>
          <p:cNvSpPr/>
          <p:nvPr/>
        </p:nvSpPr>
        <p:spPr>
          <a:xfrm>
            <a:off x="1141413" y="1524000"/>
            <a:ext cx="2747547" cy="400110"/>
          </a:xfrm>
          <a:prstGeom prst="rect">
            <a:avLst/>
          </a:prstGeom>
        </p:spPr>
        <p:txBody>
          <a:bodyPr wrap="none">
            <a:spAutoFit/>
          </a:bodyPr>
          <a:lstStyle/>
          <a:p>
            <a:r>
              <a:rPr lang="en-US" sz="2000" b="1" dirty="0">
                <a:latin typeface="Tw Cen MT" panose="020B0602020104020603" pitchFamily="34" charset="0"/>
              </a:rPr>
              <a:t>2) Distribution Network </a:t>
            </a:r>
          </a:p>
        </p:txBody>
      </p:sp>
      <p:sp>
        <p:nvSpPr>
          <p:cNvPr id="4" name="Rectangle 3">
            <a:extLst>
              <a:ext uri="{FF2B5EF4-FFF2-40B4-BE49-F238E27FC236}">
                <a16:creationId xmlns:a16="http://schemas.microsoft.com/office/drawing/2014/main" id="{FDF8627C-79B8-4ECF-B0C0-828C7AADF0FB}"/>
              </a:ext>
            </a:extLst>
          </p:cNvPr>
          <p:cNvSpPr/>
          <p:nvPr/>
        </p:nvSpPr>
        <p:spPr>
          <a:xfrm>
            <a:off x="1985570" y="2060150"/>
            <a:ext cx="3753528" cy="369332"/>
          </a:xfrm>
          <a:prstGeom prst="rect">
            <a:avLst/>
          </a:prstGeom>
        </p:spPr>
        <p:txBody>
          <a:bodyPr wrap="none">
            <a:spAutoFit/>
          </a:bodyPr>
          <a:lstStyle/>
          <a:p>
            <a:pPr marL="285750" indent="-285750">
              <a:buFont typeface="Wingdings" panose="05000000000000000000" pitchFamily="2" charset="2"/>
              <a:buChar char="§"/>
            </a:pPr>
            <a:r>
              <a:rPr lang="en-US" dirty="0">
                <a:latin typeface="Tw Cen MT" panose="020B0602020104020603" pitchFamily="34" charset="0"/>
              </a:rPr>
              <a:t>Cisco Catalyst 3850 Series switches</a:t>
            </a:r>
          </a:p>
        </p:txBody>
      </p:sp>
      <p:pic>
        <p:nvPicPr>
          <p:cNvPr id="6" name="Picture 5">
            <a:extLst>
              <a:ext uri="{FF2B5EF4-FFF2-40B4-BE49-F238E27FC236}">
                <a16:creationId xmlns:a16="http://schemas.microsoft.com/office/drawing/2014/main" id="{4145B09B-8205-412A-B67A-D19E8B51D08B}"/>
              </a:ext>
            </a:extLst>
          </p:cNvPr>
          <p:cNvPicPr>
            <a:picLocks noChangeAspect="1"/>
          </p:cNvPicPr>
          <p:nvPr/>
        </p:nvPicPr>
        <p:blipFill>
          <a:blip r:embed="rId2"/>
          <a:stretch>
            <a:fillRect/>
          </a:stretch>
        </p:blipFill>
        <p:spPr>
          <a:xfrm>
            <a:off x="7819279" y="2429482"/>
            <a:ext cx="3915521" cy="2075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A picture containing text, screenshot, font, graphics&#10;&#10;Description automatically generated">
            <a:extLst>
              <a:ext uri="{FF2B5EF4-FFF2-40B4-BE49-F238E27FC236}">
                <a16:creationId xmlns:a16="http://schemas.microsoft.com/office/drawing/2014/main" id="{1FA8A3D6-2D4F-BDA6-8214-0888FB90874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8" name="TextBox 7">
            <a:extLst>
              <a:ext uri="{FF2B5EF4-FFF2-40B4-BE49-F238E27FC236}">
                <a16:creationId xmlns:a16="http://schemas.microsoft.com/office/drawing/2014/main" id="{8CC66406-B69E-7C8E-484E-29B518780AAB}"/>
              </a:ext>
            </a:extLst>
          </p:cNvPr>
          <p:cNvSpPr txBox="1"/>
          <p:nvPr/>
        </p:nvSpPr>
        <p:spPr>
          <a:xfrm>
            <a:off x="1027318" y="2429482"/>
            <a:ext cx="6684121" cy="295619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b="0" i="0" u="none" strike="noStrike" baseline="0" dirty="0">
                <a:latin typeface="Tw Cen MT" panose="020B0602020104020603" pitchFamily="34" charset="0"/>
              </a:rPr>
              <a:t>Advanced</a:t>
            </a:r>
            <a:r>
              <a:rPr lang="en-US" dirty="0">
                <a:latin typeface="Tw Cen MT" panose="020B0602020104020603" pitchFamily="34" charset="0"/>
              </a:rPr>
              <a:t> </a:t>
            </a:r>
            <a:r>
              <a:rPr lang="en-US" sz="1800" b="0" i="0" u="none" strike="noStrike" baseline="0" dirty="0">
                <a:latin typeface="Tw Cen MT" panose="020B0602020104020603" pitchFamily="34" charset="0"/>
              </a:rPr>
              <a:t>and fixed-configuration switches.</a:t>
            </a:r>
          </a:p>
          <a:p>
            <a:pPr marL="285750" indent="-285750">
              <a:lnSpc>
                <a:spcPct val="150000"/>
              </a:lnSpc>
              <a:buFont typeface="Arial" panose="020B0604020202020204" pitchFamily="34" charset="0"/>
              <a:buChar char="•"/>
            </a:pPr>
            <a:r>
              <a:rPr lang="en-US" dirty="0">
                <a:latin typeface="Tw Cen MT" panose="020B0602020104020603" pitchFamily="34" charset="0"/>
              </a:rPr>
              <a:t>D</a:t>
            </a:r>
            <a:r>
              <a:rPr lang="en-US" sz="1800" b="0" i="0" u="none" strike="noStrike" baseline="0" dirty="0">
                <a:latin typeface="Tw Cen MT" panose="020B0602020104020603" pitchFamily="34" charset="0"/>
              </a:rPr>
              <a:t>esigned for enterprise networks. </a:t>
            </a:r>
          </a:p>
          <a:p>
            <a:pPr marL="285750" indent="-285750">
              <a:lnSpc>
                <a:spcPct val="150000"/>
              </a:lnSpc>
              <a:buFont typeface="Arial" panose="020B0604020202020204" pitchFamily="34" charset="0"/>
              <a:buChar char="•"/>
            </a:pPr>
            <a:r>
              <a:rPr lang="en-US" sz="1800" b="0" i="0" u="none" strike="noStrike" baseline="0" dirty="0">
                <a:latin typeface="Tw Cen MT" panose="020B0602020104020603" pitchFamily="34" charset="0"/>
              </a:rPr>
              <a:t>Offers a wide range of features and capabilities for enhanced network performance, security and management. </a:t>
            </a:r>
          </a:p>
          <a:p>
            <a:pPr marL="285750" indent="-285750">
              <a:lnSpc>
                <a:spcPct val="150000"/>
              </a:lnSpc>
              <a:buFont typeface="Arial" panose="020B0604020202020204" pitchFamily="34" charset="0"/>
              <a:buChar char="•"/>
            </a:pPr>
            <a:r>
              <a:rPr lang="en-US" sz="1800" b="0" i="0" u="none" strike="noStrike" baseline="0" dirty="0">
                <a:latin typeface="Tw Cen MT" panose="020B0602020104020603" pitchFamily="34" charset="0"/>
              </a:rPr>
              <a:t>Offering high-speed connectivity with options for gigabit ethernet, multigigabit ethernet and 10-gigabit ethernet ports. </a:t>
            </a:r>
          </a:p>
          <a:p>
            <a:pPr marL="285750" indent="-285750">
              <a:lnSpc>
                <a:spcPct val="150000"/>
              </a:lnSpc>
              <a:buFont typeface="Arial" panose="020B0604020202020204" pitchFamily="34" charset="0"/>
              <a:buChar char="•"/>
            </a:pPr>
            <a:r>
              <a:rPr lang="en-US" sz="1800" b="0" i="0" u="none" strike="noStrike" baseline="0" dirty="0">
                <a:latin typeface="Tw Cen MT" panose="020B0602020104020603" pitchFamily="34" charset="0"/>
              </a:rPr>
              <a:t>Support IP phones, wireless access points and surveillance cameras. </a:t>
            </a:r>
          </a:p>
        </p:txBody>
      </p:sp>
    </p:spTree>
    <p:extLst>
      <p:ext uri="{BB962C8B-B14F-4D97-AF65-F5344CB8AC3E}">
        <p14:creationId xmlns:p14="http://schemas.microsoft.com/office/powerpoint/2010/main" val="396576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FFFE430-7C52-9962-8E43-7761E46A2B09}"/>
              </a:ext>
            </a:extLst>
          </p:cNvPr>
          <p:cNvSpPr/>
          <p:nvPr/>
        </p:nvSpPr>
        <p:spPr>
          <a:xfrm>
            <a:off x="898497" y="1264920"/>
            <a:ext cx="6563360" cy="41656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D85744-5B53-45D6-ACB8-41D2B968AC22}"/>
              </a:ext>
            </a:extLst>
          </p:cNvPr>
          <p:cNvSpPr/>
          <p:nvPr/>
        </p:nvSpPr>
        <p:spPr>
          <a:xfrm>
            <a:off x="1141413" y="1524000"/>
            <a:ext cx="2747547" cy="400110"/>
          </a:xfrm>
          <a:prstGeom prst="rect">
            <a:avLst/>
          </a:prstGeom>
        </p:spPr>
        <p:txBody>
          <a:bodyPr wrap="none">
            <a:spAutoFit/>
          </a:bodyPr>
          <a:lstStyle/>
          <a:p>
            <a:r>
              <a:rPr lang="en-US" sz="2000" b="1" dirty="0">
                <a:latin typeface="Tw Cen MT" panose="020B0602020104020603" pitchFamily="34" charset="0"/>
              </a:rPr>
              <a:t>2) Distribution Network </a:t>
            </a:r>
          </a:p>
        </p:txBody>
      </p:sp>
      <p:sp>
        <p:nvSpPr>
          <p:cNvPr id="4" name="Rectangle 3">
            <a:extLst>
              <a:ext uri="{FF2B5EF4-FFF2-40B4-BE49-F238E27FC236}">
                <a16:creationId xmlns:a16="http://schemas.microsoft.com/office/drawing/2014/main" id="{FDF8627C-79B8-4ECF-B0C0-828C7AADF0FB}"/>
              </a:ext>
            </a:extLst>
          </p:cNvPr>
          <p:cNvSpPr/>
          <p:nvPr/>
        </p:nvSpPr>
        <p:spPr>
          <a:xfrm>
            <a:off x="1985570" y="2060150"/>
            <a:ext cx="2156937" cy="369332"/>
          </a:xfrm>
          <a:prstGeom prst="rect">
            <a:avLst/>
          </a:prstGeom>
        </p:spPr>
        <p:txBody>
          <a:bodyPr wrap="none">
            <a:spAutoFit/>
          </a:bodyPr>
          <a:lstStyle/>
          <a:p>
            <a:pPr marL="285750" indent="-285750">
              <a:buFont typeface="Wingdings" panose="05000000000000000000" pitchFamily="2" charset="2"/>
              <a:buChar char="§"/>
            </a:pPr>
            <a:r>
              <a:rPr lang="en-US" dirty="0">
                <a:latin typeface="Tw Cen MT" panose="020B0602020104020603" pitchFamily="34" charset="0"/>
              </a:rPr>
              <a:t>Cisco ASA firewall</a:t>
            </a:r>
          </a:p>
        </p:txBody>
      </p:sp>
      <p:pic>
        <p:nvPicPr>
          <p:cNvPr id="8" name="Picture 7">
            <a:extLst>
              <a:ext uri="{FF2B5EF4-FFF2-40B4-BE49-F238E27FC236}">
                <a16:creationId xmlns:a16="http://schemas.microsoft.com/office/drawing/2014/main" id="{B507F5B8-E8F5-4490-8DBA-C3B7D65E23CF}"/>
              </a:ext>
            </a:extLst>
          </p:cNvPr>
          <p:cNvPicPr>
            <a:picLocks noChangeAspect="1"/>
          </p:cNvPicPr>
          <p:nvPr/>
        </p:nvPicPr>
        <p:blipFill>
          <a:blip r:embed="rId2"/>
          <a:stretch>
            <a:fillRect/>
          </a:stretch>
        </p:blipFill>
        <p:spPr>
          <a:xfrm>
            <a:off x="7661068" y="1924110"/>
            <a:ext cx="3389519" cy="3389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A picture containing text, screenshot, font, graphics&#10;&#10;Description automatically generated">
            <a:extLst>
              <a:ext uri="{FF2B5EF4-FFF2-40B4-BE49-F238E27FC236}">
                <a16:creationId xmlns:a16="http://schemas.microsoft.com/office/drawing/2014/main" id="{E2BA09F6-2F20-83BC-20F9-1FF95B0EAFD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0" name="TextBox 9">
            <a:extLst>
              <a:ext uri="{FF2B5EF4-FFF2-40B4-BE49-F238E27FC236}">
                <a16:creationId xmlns:a16="http://schemas.microsoft.com/office/drawing/2014/main" id="{62CF6DBC-4412-4AC4-293D-C194E762AA7D}"/>
              </a:ext>
            </a:extLst>
          </p:cNvPr>
          <p:cNvSpPr txBox="1"/>
          <p:nvPr/>
        </p:nvSpPr>
        <p:spPr>
          <a:xfrm>
            <a:off x="1091966" y="2524394"/>
            <a:ext cx="6375633" cy="212519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w Cen MT" panose="020B0602020104020603" pitchFamily="34" charset="0"/>
              </a:rPr>
              <a:t>It provides firewall, intrusion prevention, and virtual private network (VPN) capabilities to protect networks and applications from unauthorized access and security threats.</a:t>
            </a:r>
          </a:p>
          <a:p>
            <a:pPr marL="285750" indent="-285750">
              <a:lnSpc>
                <a:spcPct val="150000"/>
              </a:lnSpc>
              <a:buFont typeface="Arial" panose="020B0604020202020204" pitchFamily="34" charset="0"/>
              <a:buChar char="•"/>
            </a:pPr>
            <a:r>
              <a:rPr lang="en-US" dirty="0">
                <a:latin typeface="Tw Cen MT" panose="020B0602020104020603" pitchFamily="34" charset="0"/>
              </a:rPr>
              <a:t>Acts as a network firewall.</a:t>
            </a:r>
          </a:p>
          <a:p>
            <a:pPr marL="285750" indent="-285750">
              <a:lnSpc>
                <a:spcPct val="150000"/>
              </a:lnSpc>
              <a:buFont typeface="Arial" panose="020B0604020202020204" pitchFamily="34" charset="0"/>
              <a:buChar char="•"/>
            </a:pPr>
            <a:r>
              <a:rPr lang="en-US" dirty="0">
                <a:latin typeface="Tw Cen MT" panose="020B0602020104020603" pitchFamily="34" charset="0"/>
              </a:rPr>
              <a:t>Remains a widely deployed and supported firewall solution.</a:t>
            </a:r>
          </a:p>
        </p:txBody>
      </p:sp>
      <p:sp>
        <p:nvSpPr>
          <p:cNvPr id="11" name="Title 1">
            <a:extLst>
              <a:ext uri="{FF2B5EF4-FFF2-40B4-BE49-F238E27FC236}">
                <a16:creationId xmlns:a16="http://schemas.microsoft.com/office/drawing/2014/main" id="{5094D09F-25C9-0395-24E0-C592D50959EA}"/>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DEVICES</a:t>
            </a:r>
          </a:p>
        </p:txBody>
      </p:sp>
    </p:spTree>
    <p:extLst>
      <p:ext uri="{BB962C8B-B14F-4D97-AF65-F5344CB8AC3E}">
        <p14:creationId xmlns:p14="http://schemas.microsoft.com/office/powerpoint/2010/main" val="54094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596381-3DF9-F0FA-5788-99AB79A6920E}"/>
              </a:ext>
            </a:extLst>
          </p:cNvPr>
          <p:cNvSpPr/>
          <p:nvPr/>
        </p:nvSpPr>
        <p:spPr>
          <a:xfrm>
            <a:off x="898497" y="1264920"/>
            <a:ext cx="5451503" cy="406908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D85744-5B53-45D6-ACB8-41D2B968AC22}"/>
              </a:ext>
            </a:extLst>
          </p:cNvPr>
          <p:cNvSpPr/>
          <p:nvPr/>
        </p:nvSpPr>
        <p:spPr>
          <a:xfrm>
            <a:off x="1141413" y="1524000"/>
            <a:ext cx="1943481" cy="400110"/>
          </a:xfrm>
          <a:prstGeom prst="rect">
            <a:avLst/>
          </a:prstGeom>
        </p:spPr>
        <p:txBody>
          <a:bodyPr wrap="none">
            <a:spAutoFit/>
          </a:bodyPr>
          <a:lstStyle/>
          <a:p>
            <a:r>
              <a:rPr lang="en-US" sz="2000" b="1" dirty="0">
                <a:latin typeface="Tw Cen MT" panose="020B0602020104020603" pitchFamily="34" charset="0"/>
              </a:rPr>
              <a:t>3) Core Network</a:t>
            </a:r>
          </a:p>
        </p:txBody>
      </p:sp>
      <p:sp>
        <p:nvSpPr>
          <p:cNvPr id="4" name="Rectangle 3">
            <a:extLst>
              <a:ext uri="{FF2B5EF4-FFF2-40B4-BE49-F238E27FC236}">
                <a16:creationId xmlns:a16="http://schemas.microsoft.com/office/drawing/2014/main" id="{FDF8627C-79B8-4ECF-B0C0-828C7AADF0FB}"/>
              </a:ext>
            </a:extLst>
          </p:cNvPr>
          <p:cNvSpPr/>
          <p:nvPr/>
        </p:nvSpPr>
        <p:spPr>
          <a:xfrm>
            <a:off x="1985570" y="2060150"/>
            <a:ext cx="3753528" cy="369332"/>
          </a:xfrm>
          <a:prstGeom prst="rect">
            <a:avLst/>
          </a:prstGeom>
        </p:spPr>
        <p:txBody>
          <a:bodyPr wrap="none">
            <a:spAutoFit/>
          </a:bodyPr>
          <a:lstStyle/>
          <a:p>
            <a:pPr marL="285750" indent="-285750">
              <a:buFont typeface="Wingdings" panose="05000000000000000000" pitchFamily="2" charset="2"/>
              <a:buChar char="§"/>
            </a:pPr>
            <a:r>
              <a:rPr lang="en-US" dirty="0">
                <a:latin typeface="Tw Cen MT" panose="020B0602020104020603" pitchFamily="34" charset="0"/>
              </a:rPr>
              <a:t>Cisco Catalyst 9500 Series switches</a:t>
            </a:r>
          </a:p>
        </p:txBody>
      </p:sp>
      <p:pic>
        <p:nvPicPr>
          <p:cNvPr id="10" name="Picture 9">
            <a:extLst>
              <a:ext uri="{FF2B5EF4-FFF2-40B4-BE49-F238E27FC236}">
                <a16:creationId xmlns:a16="http://schemas.microsoft.com/office/drawing/2014/main" id="{2498A6D2-4768-4594-B8C0-C1D9EE65D29C}"/>
              </a:ext>
            </a:extLst>
          </p:cNvPr>
          <p:cNvPicPr>
            <a:picLocks noChangeAspect="1"/>
          </p:cNvPicPr>
          <p:nvPr/>
        </p:nvPicPr>
        <p:blipFill>
          <a:blip r:embed="rId2"/>
          <a:stretch>
            <a:fillRect/>
          </a:stretch>
        </p:blipFill>
        <p:spPr>
          <a:xfrm>
            <a:off x="7091680" y="2473269"/>
            <a:ext cx="4754880" cy="1911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CF67C6AA-7A36-2C3B-C102-59FB5ED18704}"/>
              </a:ext>
            </a:extLst>
          </p:cNvPr>
          <p:cNvSpPr txBox="1"/>
          <p:nvPr/>
        </p:nvSpPr>
        <p:spPr>
          <a:xfrm>
            <a:off x="1141413" y="2873379"/>
            <a:ext cx="6101080" cy="129420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w Cen MT" panose="020B0602020104020603" pitchFamily="34" charset="0"/>
              </a:rPr>
              <a:t>Designed for High performance, feature-rich and expandable for enterprise networks.</a:t>
            </a:r>
          </a:p>
          <a:p>
            <a:pPr marL="285750" indent="-285750">
              <a:lnSpc>
                <a:spcPct val="150000"/>
              </a:lnSpc>
              <a:buFont typeface="Arial" panose="020B0604020202020204" pitchFamily="34" charset="0"/>
              <a:buChar char="•"/>
            </a:pPr>
            <a:r>
              <a:rPr lang="en-US" dirty="0">
                <a:latin typeface="Tw Cen MT" panose="020B0602020104020603" pitchFamily="34" charset="0"/>
              </a:rPr>
              <a:t>Commonly used in large-scale deployments.</a:t>
            </a:r>
          </a:p>
        </p:txBody>
      </p:sp>
      <p:pic>
        <p:nvPicPr>
          <p:cNvPr id="9" name="Picture 8" descr="A picture containing text, screenshot, font, graphics&#10;&#10;Description automatically generated">
            <a:extLst>
              <a:ext uri="{FF2B5EF4-FFF2-40B4-BE49-F238E27FC236}">
                <a16:creationId xmlns:a16="http://schemas.microsoft.com/office/drawing/2014/main" id="{65E10A0F-8CA6-745E-2B3D-9E659BFEFCC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1" name="Title 1">
            <a:extLst>
              <a:ext uri="{FF2B5EF4-FFF2-40B4-BE49-F238E27FC236}">
                <a16:creationId xmlns:a16="http://schemas.microsoft.com/office/drawing/2014/main" id="{EED1FC78-2F0B-3F98-C6F5-9D1EE85A35D9}"/>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DEVICES</a:t>
            </a:r>
          </a:p>
        </p:txBody>
      </p:sp>
    </p:spTree>
    <p:extLst>
      <p:ext uri="{BB962C8B-B14F-4D97-AF65-F5344CB8AC3E}">
        <p14:creationId xmlns:p14="http://schemas.microsoft.com/office/powerpoint/2010/main" val="3834415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4FE92FB-1A75-70EA-D3D1-61FB28E80128}"/>
              </a:ext>
            </a:extLst>
          </p:cNvPr>
          <p:cNvSpPr/>
          <p:nvPr/>
        </p:nvSpPr>
        <p:spPr>
          <a:xfrm>
            <a:off x="898497" y="1264920"/>
            <a:ext cx="6563360" cy="41656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D85744-5B53-45D6-ACB8-41D2B968AC22}"/>
              </a:ext>
            </a:extLst>
          </p:cNvPr>
          <p:cNvSpPr/>
          <p:nvPr/>
        </p:nvSpPr>
        <p:spPr>
          <a:xfrm>
            <a:off x="1141413" y="1524000"/>
            <a:ext cx="1943481" cy="400110"/>
          </a:xfrm>
          <a:prstGeom prst="rect">
            <a:avLst/>
          </a:prstGeom>
        </p:spPr>
        <p:txBody>
          <a:bodyPr wrap="none">
            <a:spAutoFit/>
          </a:bodyPr>
          <a:lstStyle/>
          <a:p>
            <a:r>
              <a:rPr lang="en-US" sz="2000" b="1" dirty="0">
                <a:latin typeface="Tw Cen MT" panose="020B0602020104020603" pitchFamily="34" charset="0"/>
              </a:rPr>
              <a:t>3) Core Network</a:t>
            </a:r>
          </a:p>
        </p:txBody>
      </p:sp>
      <p:sp>
        <p:nvSpPr>
          <p:cNvPr id="4" name="Rectangle 3">
            <a:extLst>
              <a:ext uri="{FF2B5EF4-FFF2-40B4-BE49-F238E27FC236}">
                <a16:creationId xmlns:a16="http://schemas.microsoft.com/office/drawing/2014/main" id="{FDF8627C-79B8-4ECF-B0C0-828C7AADF0FB}"/>
              </a:ext>
            </a:extLst>
          </p:cNvPr>
          <p:cNvSpPr/>
          <p:nvPr/>
        </p:nvSpPr>
        <p:spPr>
          <a:xfrm>
            <a:off x="1985570" y="2060150"/>
            <a:ext cx="3249800" cy="369332"/>
          </a:xfrm>
          <a:prstGeom prst="rect">
            <a:avLst/>
          </a:prstGeom>
        </p:spPr>
        <p:txBody>
          <a:bodyPr wrap="none">
            <a:spAutoFit/>
          </a:bodyPr>
          <a:lstStyle/>
          <a:p>
            <a:pPr marL="285750" indent="-285750">
              <a:buFont typeface="Wingdings" panose="05000000000000000000" pitchFamily="2" charset="2"/>
              <a:buChar char="§"/>
            </a:pPr>
            <a:r>
              <a:rPr lang="en-US" dirty="0">
                <a:latin typeface="Tw Cen MT" panose="020B0602020104020603" pitchFamily="34" charset="0"/>
              </a:rPr>
              <a:t>Cisco ASR 9000 Series routers</a:t>
            </a:r>
          </a:p>
        </p:txBody>
      </p:sp>
      <p:sp>
        <p:nvSpPr>
          <p:cNvPr id="8" name="TextBox 7">
            <a:extLst>
              <a:ext uri="{FF2B5EF4-FFF2-40B4-BE49-F238E27FC236}">
                <a16:creationId xmlns:a16="http://schemas.microsoft.com/office/drawing/2014/main" id="{CF67C6AA-7A36-2C3B-C102-59FB5ED18704}"/>
              </a:ext>
            </a:extLst>
          </p:cNvPr>
          <p:cNvSpPr txBox="1"/>
          <p:nvPr/>
        </p:nvSpPr>
        <p:spPr>
          <a:xfrm>
            <a:off x="1049972" y="2421544"/>
            <a:ext cx="6651307" cy="25406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w Cen MT" panose="020B0602020104020603" pitchFamily="34" charset="0"/>
              </a:rPr>
              <a:t>Family of routers designed for high-performance, carrier-grade networking and service provider environments</a:t>
            </a:r>
          </a:p>
          <a:p>
            <a:pPr marL="285750" indent="-285750">
              <a:lnSpc>
                <a:spcPct val="150000"/>
              </a:lnSpc>
              <a:buFont typeface="Arial" panose="020B0604020202020204" pitchFamily="34" charset="0"/>
              <a:buChar char="•"/>
            </a:pPr>
            <a:r>
              <a:rPr lang="en-US" dirty="0">
                <a:latin typeface="Tw Cen MT" panose="020B0602020104020603" pitchFamily="34" charset="0"/>
              </a:rPr>
              <a:t>Offer large scalability options to serve growing network requirements.</a:t>
            </a:r>
          </a:p>
          <a:p>
            <a:pPr marL="285750" indent="-285750">
              <a:lnSpc>
                <a:spcPct val="150000"/>
              </a:lnSpc>
              <a:buFont typeface="Arial" panose="020B0604020202020204" pitchFamily="34" charset="0"/>
              <a:buChar char="•"/>
            </a:pPr>
            <a:r>
              <a:rPr lang="en-US" dirty="0">
                <a:latin typeface="Tw Cen MT" panose="020B0602020104020603" pitchFamily="34" charset="0"/>
              </a:rPr>
              <a:t>Feature a modular design, allowing for flexibility and expansion</a:t>
            </a:r>
          </a:p>
          <a:p>
            <a:pPr marL="285750" indent="-285750">
              <a:lnSpc>
                <a:spcPct val="150000"/>
              </a:lnSpc>
              <a:buFont typeface="Arial" panose="020B0604020202020204" pitchFamily="34" charset="0"/>
              <a:buChar char="•"/>
            </a:pPr>
            <a:r>
              <a:rPr lang="en-US" dirty="0">
                <a:latin typeface="Tw Cen MT" panose="020B0602020104020603" pitchFamily="34" charset="0"/>
              </a:rPr>
              <a:t>Offer scalability, reliability, and advanced features.</a:t>
            </a:r>
          </a:p>
        </p:txBody>
      </p:sp>
      <p:pic>
        <p:nvPicPr>
          <p:cNvPr id="9" name="Picture 8" descr="A picture containing text, screenshot, font, graphics&#10;&#10;Description automatically generated">
            <a:extLst>
              <a:ext uri="{FF2B5EF4-FFF2-40B4-BE49-F238E27FC236}">
                <a16:creationId xmlns:a16="http://schemas.microsoft.com/office/drawing/2014/main" id="{65E10A0F-8CA6-745E-2B3D-9E659BFEFCC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pic>
        <p:nvPicPr>
          <p:cNvPr id="6" name="Picture 5" descr="A picture containing home appliance, electronics, air conditioner, computer&#10;&#10;Description automatically generated">
            <a:extLst>
              <a:ext uri="{FF2B5EF4-FFF2-40B4-BE49-F238E27FC236}">
                <a16:creationId xmlns:a16="http://schemas.microsoft.com/office/drawing/2014/main" id="{ED4F98A9-00E6-8A38-B792-C6234417130F}"/>
              </a:ext>
            </a:extLst>
          </p:cNvPr>
          <p:cNvPicPr>
            <a:picLocks noChangeAspect="1"/>
          </p:cNvPicPr>
          <p:nvPr/>
        </p:nvPicPr>
        <p:blipFill>
          <a:blip r:embed="rId4"/>
          <a:stretch>
            <a:fillRect/>
          </a:stretch>
        </p:blipFill>
        <p:spPr>
          <a:xfrm>
            <a:off x="7816850" y="2060150"/>
            <a:ext cx="3446780" cy="2757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1">
            <a:extLst>
              <a:ext uri="{FF2B5EF4-FFF2-40B4-BE49-F238E27FC236}">
                <a16:creationId xmlns:a16="http://schemas.microsoft.com/office/drawing/2014/main" id="{0FA811C9-BD0E-2C5C-FACD-C7E4CAE12E7D}"/>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DEVICES</a:t>
            </a:r>
          </a:p>
        </p:txBody>
      </p:sp>
    </p:spTree>
    <p:extLst>
      <p:ext uri="{BB962C8B-B14F-4D97-AF65-F5344CB8AC3E}">
        <p14:creationId xmlns:p14="http://schemas.microsoft.com/office/powerpoint/2010/main" val="264735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271104C-B240-8DFA-3D7E-4E48DB92A791}"/>
              </a:ext>
            </a:extLst>
          </p:cNvPr>
          <p:cNvSpPr/>
          <p:nvPr/>
        </p:nvSpPr>
        <p:spPr>
          <a:xfrm>
            <a:off x="2250904" y="1621762"/>
            <a:ext cx="7690193" cy="4159278"/>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617100" y="1683326"/>
            <a:ext cx="10957800" cy="3904219"/>
          </a:xfrm>
          <a:prstGeom prst="roundRect">
            <a:avLst/>
          </a:prstGeom>
          <a:noFill/>
          <a:ln>
            <a:noFill/>
          </a:ln>
        </p:spPr>
        <p:style>
          <a:lnRef idx="0">
            <a:scrgbClr r="0" g="0" b="0"/>
          </a:lnRef>
          <a:fillRef idx="0">
            <a:scrgbClr r="0" g="0" b="0"/>
          </a:fillRef>
          <a:effectRef idx="0">
            <a:scrgbClr r="0" g="0" b="0"/>
          </a:effectRef>
          <a:fontRef idx="minor">
            <a:schemeClr val="lt1"/>
          </a:fontRef>
        </p:style>
        <p:txBody>
          <a:bodyPr>
            <a:normAutofit/>
          </a:bodyPr>
          <a:lstStyle/>
          <a:p>
            <a:pPr lvl="5"/>
            <a:r>
              <a:rPr lang="en-US" sz="2000" dirty="0">
                <a:latin typeface="Tw Cen MT" panose="020B0602020104020603" pitchFamily="34" charset="0"/>
                <a:ea typeface="Tahoma" panose="020B0604030504040204" pitchFamily="34" charset="0"/>
                <a:cs typeface="Tahoma" panose="020B0604030504040204" pitchFamily="34" charset="0"/>
              </a:rPr>
              <a:t>Introduction</a:t>
            </a:r>
          </a:p>
          <a:p>
            <a:pPr lvl="5"/>
            <a:r>
              <a:rPr lang="en-US" sz="2000" dirty="0">
                <a:latin typeface="Tw Cen MT" panose="020B0602020104020603" pitchFamily="34" charset="0"/>
                <a:ea typeface="Tahoma" panose="020B0604030504040204" pitchFamily="34" charset="0"/>
                <a:cs typeface="Tahoma" panose="020B0604030504040204" pitchFamily="34" charset="0"/>
              </a:rPr>
              <a:t>Logical Topology</a:t>
            </a:r>
          </a:p>
          <a:p>
            <a:pPr lvl="5"/>
            <a:r>
              <a:rPr lang="en-US" sz="2000" dirty="0">
                <a:latin typeface="Tw Cen MT" panose="020B0602020104020603" pitchFamily="34" charset="0"/>
                <a:ea typeface="Tahoma" panose="020B0604030504040204" pitchFamily="34" charset="0"/>
                <a:cs typeface="Tahoma" panose="020B0604030504040204" pitchFamily="34" charset="0"/>
              </a:rPr>
              <a:t>Physical Topology</a:t>
            </a:r>
          </a:p>
          <a:p>
            <a:pPr lvl="5"/>
            <a:r>
              <a:rPr lang="en-US" sz="2000" dirty="0">
                <a:latin typeface="Tw Cen MT" panose="020B0602020104020603" pitchFamily="34" charset="0"/>
                <a:ea typeface="Tahoma" panose="020B0604030504040204" pitchFamily="34" charset="0"/>
                <a:cs typeface="Tahoma" panose="020B0604030504040204" pitchFamily="34" charset="0"/>
              </a:rPr>
              <a:t>Devices</a:t>
            </a:r>
          </a:p>
          <a:p>
            <a:pPr lvl="5"/>
            <a:r>
              <a:rPr lang="en-US" sz="2000" dirty="0">
                <a:latin typeface="Tw Cen MT" panose="020B0602020104020603" pitchFamily="34" charset="0"/>
                <a:ea typeface="Tahoma" panose="020B0604030504040204" pitchFamily="34" charset="0"/>
                <a:cs typeface="Tahoma" panose="020B0604030504040204" pitchFamily="34" charset="0"/>
              </a:rPr>
              <a:t>Media Types</a:t>
            </a:r>
          </a:p>
          <a:p>
            <a:pPr lvl="5"/>
            <a:r>
              <a:rPr lang="en-US" sz="2000" dirty="0">
                <a:latin typeface="Tw Cen MT" panose="020B0602020104020603" pitchFamily="34" charset="0"/>
                <a:ea typeface="Tahoma" panose="020B0604030504040204" pitchFamily="34" charset="0"/>
                <a:cs typeface="Tahoma" panose="020B0604030504040204" pitchFamily="34" charset="0"/>
              </a:rPr>
              <a:t>LAN / WAN Technologies</a:t>
            </a:r>
          </a:p>
          <a:p>
            <a:pPr lvl="5"/>
            <a:r>
              <a:rPr lang="en-US" sz="2000" dirty="0">
                <a:latin typeface="Tw Cen MT" panose="020B0602020104020603" pitchFamily="34" charset="0"/>
                <a:ea typeface="Tahoma" panose="020B0604030504040204" pitchFamily="34" charset="0"/>
                <a:cs typeface="Tahoma" panose="020B0604030504040204" pitchFamily="34" charset="0"/>
              </a:rPr>
              <a:t>Protocols</a:t>
            </a:r>
          </a:p>
          <a:p>
            <a:pPr lvl="5"/>
            <a:r>
              <a:rPr lang="en-US" sz="2000" dirty="0">
                <a:latin typeface="Tw Cen MT" panose="020B0602020104020603" pitchFamily="34" charset="0"/>
                <a:ea typeface="Tahoma" panose="020B0604030504040204" pitchFamily="34" charset="0"/>
                <a:cs typeface="Tahoma" panose="020B0604030504040204" pitchFamily="34" charset="0"/>
              </a:rPr>
              <a:t>IP Addressing Schema</a:t>
            </a:r>
          </a:p>
        </p:txBody>
      </p:sp>
      <p:pic>
        <p:nvPicPr>
          <p:cNvPr id="4" name="Picture 3" descr="A picture containing text, screenshot, font, graphics&#10;&#10;Description automatically generated">
            <a:extLst>
              <a:ext uri="{FF2B5EF4-FFF2-40B4-BE49-F238E27FC236}">
                <a16:creationId xmlns:a16="http://schemas.microsoft.com/office/drawing/2014/main" id="{9A8DEDF3-12DE-1531-6847-9EFF62BAFA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6" name="Title 1">
            <a:extLst>
              <a:ext uri="{FF2B5EF4-FFF2-40B4-BE49-F238E27FC236}">
                <a16:creationId xmlns:a16="http://schemas.microsoft.com/office/drawing/2014/main" id="{0E12A8F1-A494-15BF-858C-432E908EFBAF}"/>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t>Content</a:t>
            </a:r>
          </a:p>
        </p:txBody>
      </p:sp>
    </p:spTree>
    <p:extLst>
      <p:ext uri="{BB962C8B-B14F-4D97-AF65-F5344CB8AC3E}">
        <p14:creationId xmlns:p14="http://schemas.microsoft.com/office/powerpoint/2010/main" val="217217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0045E-F6BA-33FA-CEC4-06D7B8155B5A}"/>
              </a:ext>
            </a:extLst>
          </p:cNvPr>
          <p:cNvSpPr/>
          <p:nvPr/>
        </p:nvSpPr>
        <p:spPr>
          <a:xfrm>
            <a:off x="898497" y="1264920"/>
            <a:ext cx="5828823" cy="451612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D85744-5B53-45D6-ACB8-41D2B968AC22}"/>
              </a:ext>
            </a:extLst>
          </p:cNvPr>
          <p:cNvSpPr/>
          <p:nvPr/>
        </p:nvSpPr>
        <p:spPr>
          <a:xfrm>
            <a:off x="1141413" y="1524000"/>
            <a:ext cx="2340321" cy="400110"/>
          </a:xfrm>
          <a:prstGeom prst="rect">
            <a:avLst/>
          </a:prstGeom>
        </p:spPr>
        <p:txBody>
          <a:bodyPr wrap="none">
            <a:spAutoFit/>
          </a:bodyPr>
          <a:lstStyle/>
          <a:p>
            <a:r>
              <a:rPr lang="en-US" sz="2000" b="1" dirty="0">
                <a:latin typeface="Tw Cen MT" panose="020B0602020104020603" pitchFamily="34" charset="0"/>
              </a:rPr>
              <a:t>4) Wireless Network</a:t>
            </a:r>
          </a:p>
        </p:txBody>
      </p:sp>
      <p:sp>
        <p:nvSpPr>
          <p:cNvPr id="4" name="Rectangle 3">
            <a:extLst>
              <a:ext uri="{FF2B5EF4-FFF2-40B4-BE49-F238E27FC236}">
                <a16:creationId xmlns:a16="http://schemas.microsoft.com/office/drawing/2014/main" id="{FDF8627C-79B8-4ECF-B0C0-828C7AADF0FB}"/>
              </a:ext>
            </a:extLst>
          </p:cNvPr>
          <p:cNvSpPr/>
          <p:nvPr/>
        </p:nvSpPr>
        <p:spPr>
          <a:xfrm>
            <a:off x="1985570" y="2060150"/>
            <a:ext cx="4086568" cy="369332"/>
          </a:xfrm>
          <a:prstGeom prst="rect">
            <a:avLst/>
          </a:prstGeom>
        </p:spPr>
        <p:txBody>
          <a:bodyPr wrap="none">
            <a:spAutoFit/>
          </a:bodyPr>
          <a:lstStyle/>
          <a:p>
            <a:pPr marL="285750" indent="-285750">
              <a:buFont typeface="Wingdings" panose="05000000000000000000" pitchFamily="2" charset="2"/>
              <a:buChar char="§"/>
            </a:pPr>
            <a:r>
              <a:rPr lang="en-US" dirty="0">
                <a:latin typeface="Tw Cen MT" panose="020B0602020104020603" pitchFamily="34" charset="0"/>
              </a:rPr>
              <a:t>Cisco Aironet 3800 Series access points</a:t>
            </a:r>
          </a:p>
        </p:txBody>
      </p:sp>
      <p:sp>
        <p:nvSpPr>
          <p:cNvPr id="8" name="TextBox 7">
            <a:extLst>
              <a:ext uri="{FF2B5EF4-FFF2-40B4-BE49-F238E27FC236}">
                <a16:creationId xmlns:a16="http://schemas.microsoft.com/office/drawing/2014/main" id="{CF67C6AA-7A36-2C3B-C102-59FB5ED18704}"/>
              </a:ext>
            </a:extLst>
          </p:cNvPr>
          <p:cNvSpPr txBox="1"/>
          <p:nvPr/>
        </p:nvSpPr>
        <p:spPr>
          <a:xfrm>
            <a:off x="1049497" y="2565522"/>
            <a:ext cx="5828823" cy="295619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w Cen MT" panose="020B0602020104020603" pitchFamily="34" charset="0"/>
              </a:rPr>
              <a:t>Family of high-performance wireless access points designed for enterprise deployments</a:t>
            </a:r>
          </a:p>
          <a:p>
            <a:pPr marL="285750" indent="-285750">
              <a:lnSpc>
                <a:spcPct val="150000"/>
              </a:lnSpc>
              <a:buFont typeface="Arial" panose="020B0604020202020204" pitchFamily="34" charset="0"/>
              <a:buChar char="•"/>
            </a:pPr>
            <a:r>
              <a:rPr lang="en-US" dirty="0">
                <a:latin typeface="Tw Cen MT" panose="020B0602020104020603" pitchFamily="34" charset="0"/>
              </a:rPr>
              <a:t>Provide fast, reliable Wi-Fi connectivity with advanced features to support demanding wireless networks.</a:t>
            </a:r>
          </a:p>
          <a:p>
            <a:pPr marL="285750" indent="-285750">
              <a:lnSpc>
                <a:spcPct val="150000"/>
              </a:lnSpc>
              <a:buFont typeface="Arial" panose="020B0604020202020204" pitchFamily="34" charset="0"/>
              <a:buChar char="•"/>
            </a:pPr>
            <a:r>
              <a:rPr lang="en-US" dirty="0">
                <a:latin typeface="Tw Cen MT" panose="020B0602020104020603" pitchFamily="34" charset="0"/>
              </a:rPr>
              <a:t>These access points support multigigabit Ethernet interfaces, such as 2.5 Gigabit Ethernet and 5 Gigabit Ethernet.</a:t>
            </a:r>
          </a:p>
        </p:txBody>
      </p:sp>
      <p:pic>
        <p:nvPicPr>
          <p:cNvPr id="9" name="Picture 8" descr="A picture containing text, screenshot, font, graphics&#10;&#10;Description automatically generated">
            <a:extLst>
              <a:ext uri="{FF2B5EF4-FFF2-40B4-BE49-F238E27FC236}">
                <a16:creationId xmlns:a16="http://schemas.microsoft.com/office/drawing/2014/main" id="{65E10A0F-8CA6-745E-2B3D-9E659BFEFCC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pic>
        <p:nvPicPr>
          <p:cNvPr id="7" name="Picture 6" descr="A picture containing power plugs and sockets&#10;&#10;Description automatically generated">
            <a:extLst>
              <a:ext uri="{FF2B5EF4-FFF2-40B4-BE49-F238E27FC236}">
                <a16:creationId xmlns:a16="http://schemas.microsoft.com/office/drawing/2014/main" id="{00FB9B3B-5B0B-A697-FB6E-97BDE4F9AF70}"/>
              </a:ext>
            </a:extLst>
          </p:cNvPr>
          <p:cNvPicPr>
            <a:picLocks noChangeAspect="1"/>
          </p:cNvPicPr>
          <p:nvPr/>
        </p:nvPicPr>
        <p:blipFill>
          <a:blip r:embed="rId4"/>
          <a:stretch>
            <a:fillRect/>
          </a:stretch>
        </p:blipFill>
        <p:spPr>
          <a:xfrm>
            <a:off x="7120907" y="2429482"/>
            <a:ext cx="4385292" cy="2391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1">
            <a:extLst>
              <a:ext uri="{FF2B5EF4-FFF2-40B4-BE49-F238E27FC236}">
                <a16:creationId xmlns:a16="http://schemas.microsoft.com/office/drawing/2014/main" id="{12EE0AE3-18DF-3E71-85E0-E58F9F50BD10}"/>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DEVICES</a:t>
            </a:r>
          </a:p>
        </p:txBody>
      </p:sp>
    </p:spTree>
    <p:extLst>
      <p:ext uri="{BB962C8B-B14F-4D97-AF65-F5344CB8AC3E}">
        <p14:creationId xmlns:p14="http://schemas.microsoft.com/office/powerpoint/2010/main" val="151406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graphics&#10;&#10;Description automatically generated">
            <a:extLst>
              <a:ext uri="{FF2B5EF4-FFF2-40B4-BE49-F238E27FC236}">
                <a16:creationId xmlns:a16="http://schemas.microsoft.com/office/drawing/2014/main" id="{9A8DEDF3-12DE-1531-6847-9EFF62BAFA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0" name="Title 1">
            <a:extLst>
              <a:ext uri="{FF2B5EF4-FFF2-40B4-BE49-F238E27FC236}">
                <a16:creationId xmlns:a16="http://schemas.microsoft.com/office/drawing/2014/main" id="{4C38E0CA-3FA4-046D-E006-8C6C68BC24C7}"/>
              </a:ext>
            </a:extLst>
          </p:cNvPr>
          <p:cNvSpPr txBox="1">
            <a:spLocks/>
          </p:cNvSpPr>
          <p:nvPr/>
        </p:nvSpPr>
        <p:spPr>
          <a:xfrm>
            <a:off x="2170907" y="2828939"/>
            <a:ext cx="7850187" cy="120012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000" dirty="0">
                <a:latin typeface="Tw Cen MT" panose="020B0602020104020603" pitchFamily="34" charset="0"/>
              </a:rPr>
              <a:t>Media Types</a:t>
            </a:r>
          </a:p>
        </p:txBody>
      </p:sp>
      <p:grpSp>
        <p:nvGrpSpPr>
          <p:cNvPr id="2" name="Group 1">
            <a:extLst>
              <a:ext uri="{FF2B5EF4-FFF2-40B4-BE49-F238E27FC236}">
                <a16:creationId xmlns:a16="http://schemas.microsoft.com/office/drawing/2014/main" id="{539F474F-AB84-A704-BE29-0A9A006E18C8}"/>
              </a:ext>
            </a:extLst>
          </p:cNvPr>
          <p:cNvGrpSpPr/>
          <p:nvPr/>
        </p:nvGrpSpPr>
        <p:grpSpPr>
          <a:xfrm>
            <a:off x="4565091" y="4702064"/>
            <a:ext cx="3061818" cy="646331"/>
            <a:chOff x="4565091" y="5178673"/>
            <a:chExt cx="3061818" cy="646331"/>
          </a:xfrm>
        </p:grpSpPr>
        <p:sp>
          <p:nvSpPr>
            <p:cNvPr id="5" name="Rectangle 4">
              <a:extLst>
                <a:ext uri="{FF2B5EF4-FFF2-40B4-BE49-F238E27FC236}">
                  <a16:creationId xmlns:a16="http://schemas.microsoft.com/office/drawing/2014/main" id="{919F1576-B781-1462-0C6F-BE7E65C5690C}"/>
                </a:ext>
              </a:extLst>
            </p:cNvPr>
            <p:cNvSpPr/>
            <p:nvPr/>
          </p:nvSpPr>
          <p:spPr>
            <a:xfrm>
              <a:off x="5381261" y="5268052"/>
              <a:ext cx="512008" cy="298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8171BEE-3EAE-35D0-193B-EF9C6028B01B}"/>
                </a:ext>
              </a:extLst>
            </p:cNvPr>
            <p:cNvSpPr txBox="1"/>
            <p:nvPr/>
          </p:nvSpPr>
          <p:spPr>
            <a:xfrm>
              <a:off x="4565091" y="5178673"/>
              <a:ext cx="3061818" cy="646331"/>
            </a:xfrm>
            <a:prstGeom prst="rect">
              <a:avLst/>
            </a:prstGeom>
            <a:noFill/>
          </p:spPr>
          <p:txBody>
            <a:bodyPr wrap="square" rtlCol="0">
              <a:spAutoFit/>
            </a:bodyPr>
            <a:lstStyle/>
            <a:p>
              <a:pPr algn="ctr"/>
              <a:r>
                <a:rPr lang="pt-BR"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GONAGALA G </a:t>
              </a:r>
              <a:r>
                <a:rPr lang="pt-BR" dirty="0">
                  <a:effectLst>
                    <a:outerShdw blurRad="762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A</a:t>
              </a:r>
              <a:r>
                <a:rPr lang="pt-BR"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 S T</a:t>
              </a:r>
              <a:r>
                <a:rPr lang="en-US"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  IT22314956</a:t>
              </a:r>
            </a:p>
          </p:txBody>
        </p:sp>
      </p:grpSp>
    </p:spTree>
    <p:extLst>
      <p:ext uri="{BB962C8B-B14F-4D97-AF65-F5344CB8AC3E}">
        <p14:creationId xmlns:p14="http://schemas.microsoft.com/office/powerpoint/2010/main" val="3997191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583E781-9CB0-0FD7-1FA3-C78556CE81F0}"/>
              </a:ext>
            </a:extLst>
          </p:cNvPr>
          <p:cNvSpPr/>
          <p:nvPr/>
        </p:nvSpPr>
        <p:spPr>
          <a:xfrm>
            <a:off x="898497" y="1264920"/>
            <a:ext cx="6264303" cy="41656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D6DBA-D0D0-49B5-9951-2D2D204DA0D4}"/>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MEDIA TYPES</a:t>
            </a:r>
          </a:p>
        </p:txBody>
      </p:sp>
      <p:pic>
        <p:nvPicPr>
          <p:cNvPr id="3" name="Picture 2" descr="A picture containing text, screenshot, font, graphics&#10;&#10;Description automatically generated">
            <a:extLst>
              <a:ext uri="{FF2B5EF4-FFF2-40B4-BE49-F238E27FC236}">
                <a16:creationId xmlns:a16="http://schemas.microsoft.com/office/drawing/2014/main" id="{40C05B88-B327-C5E2-08AC-219E7C11EC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4" name="Rectangle 3">
            <a:extLst>
              <a:ext uri="{FF2B5EF4-FFF2-40B4-BE49-F238E27FC236}">
                <a16:creationId xmlns:a16="http://schemas.microsoft.com/office/drawing/2014/main" id="{7720277E-05C8-7CB1-F763-123970935A6A}"/>
              </a:ext>
            </a:extLst>
          </p:cNvPr>
          <p:cNvSpPr/>
          <p:nvPr/>
        </p:nvSpPr>
        <p:spPr>
          <a:xfrm>
            <a:off x="1141413" y="1524000"/>
            <a:ext cx="2829301" cy="400110"/>
          </a:xfrm>
          <a:prstGeom prst="rect">
            <a:avLst/>
          </a:prstGeom>
        </p:spPr>
        <p:txBody>
          <a:bodyPr wrap="none">
            <a:spAutoFit/>
          </a:bodyPr>
          <a:lstStyle/>
          <a:p>
            <a:r>
              <a:rPr lang="en-US" sz="2000" b="1" dirty="0">
                <a:latin typeface="Tw Cen MT" panose="020B0602020104020603" pitchFamily="34" charset="0"/>
              </a:rPr>
              <a:t>1) CAT 6/ CAT 6A cables</a:t>
            </a:r>
          </a:p>
        </p:txBody>
      </p:sp>
      <p:sp>
        <p:nvSpPr>
          <p:cNvPr id="8" name="TextBox 7">
            <a:extLst>
              <a:ext uri="{FF2B5EF4-FFF2-40B4-BE49-F238E27FC236}">
                <a16:creationId xmlns:a16="http://schemas.microsoft.com/office/drawing/2014/main" id="{B4CBF29C-C58A-85BC-3B29-10E72E95789F}"/>
              </a:ext>
            </a:extLst>
          </p:cNvPr>
          <p:cNvSpPr txBox="1"/>
          <p:nvPr/>
        </p:nvSpPr>
        <p:spPr>
          <a:xfrm>
            <a:off x="1387187" y="2253453"/>
            <a:ext cx="6099462" cy="281275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t>Provide excellent performance, supporting Gigabit Ethernet speeds and beyond.</a:t>
            </a:r>
          </a:p>
          <a:p>
            <a:pPr marL="342900" indent="-342900">
              <a:lnSpc>
                <a:spcPct val="150000"/>
              </a:lnSpc>
              <a:buFont typeface="Arial" panose="020B0604020202020204" pitchFamily="34" charset="0"/>
              <a:buChar char="•"/>
            </a:pPr>
            <a:r>
              <a:rPr lang="en-US" sz="2000" dirty="0"/>
              <a:t>Reliable and high-quality data transmission.</a:t>
            </a:r>
          </a:p>
          <a:p>
            <a:pPr marL="342900" indent="-342900">
              <a:lnSpc>
                <a:spcPct val="150000"/>
              </a:lnSpc>
              <a:buFont typeface="Arial" panose="020B0604020202020204" pitchFamily="34" charset="0"/>
              <a:buChar char="•"/>
            </a:pPr>
            <a:r>
              <a:rPr lang="en-US" sz="2000" dirty="0"/>
              <a:t>Widely available and cost-effective.</a:t>
            </a:r>
          </a:p>
          <a:p>
            <a:pPr marL="342900" indent="-342900">
              <a:lnSpc>
                <a:spcPct val="150000"/>
              </a:lnSpc>
              <a:buFont typeface="Arial" panose="020B0604020202020204" pitchFamily="34" charset="0"/>
              <a:buChar char="•"/>
            </a:pPr>
            <a:r>
              <a:rPr lang="en-US" sz="2000" dirty="0"/>
              <a:t>RJ-45 connectors, guarantee a secure and standardized connection.</a:t>
            </a:r>
          </a:p>
        </p:txBody>
      </p:sp>
      <p:pic>
        <p:nvPicPr>
          <p:cNvPr id="10" name="Picture 9" descr="A picture containing cable&#10;&#10;Description automatically generated">
            <a:extLst>
              <a:ext uri="{FF2B5EF4-FFF2-40B4-BE49-F238E27FC236}">
                <a16:creationId xmlns:a16="http://schemas.microsoft.com/office/drawing/2014/main" id="{FE16B0DC-BFC2-ED39-EA47-0A2CECD195BB}"/>
              </a:ext>
            </a:extLst>
          </p:cNvPr>
          <p:cNvPicPr>
            <a:picLocks noChangeAspect="1"/>
          </p:cNvPicPr>
          <p:nvPr/>
        </p:nvPicPr>
        <p:blipFill rotWithShape="1">
          <a:blip r:embed="rId4"/>
          <a:srcRect b="10248"/>
          <a:stretch/>
        </p:blipFill>
        <p:spPr>
          <a:xfrm>
            <a:off x="7911261" y="3678766"/>
            <a:ext cx="2479332" cy="1977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picture containing connector, cable&#10;&#10;Description automatically generated">
            <a:extLst>
              <a:ext uri="{FF2B5EF4-FFF2-40B4-BE49-F238E27FC236}">
                <a16:creationId xmlns:a16="http://schemas.microsoft.com/office/drawing/2014/main" id="{0A181193-12EE-81E3-7F46-0DB30D526871}"/>
              </a:ext>
            </a:extLst>
          </p:cNvPr>
          <p:cNvPicPr>
            <a:picLocks noChangeAspect="1"/>
          </p:cNvPicPr>
          <p:nvPr/>
        </p:nvPicPr>
        <p:blipFill rotWithShape="1">
          <a:blip r:embed="rId5"/>
          <a:srcRect t="17279" b="14620"/>
          <a:stretch/>
        </p:blipFill>
        <p:spPr>
          <a:xfrm>
            <a:off x="7366808" y="2008882"/>
            <a:ext cx="3568238" cy="1429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9516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BE323AB-20FB-E0FA-46F1-36D568E88C50}"/>
              </a:ext>
            </a:extLst>
          </p:cNvPr>
          <p:cNvSpPr/>
          <p:nvPr/>
        </p:nvSpPr>
        <p:spPr>
          <a:xfrm>
            <a:off x="898497" y="1264920"/>
            <a:ext cx="6208884" cy="41656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D6DBA-D0D0-49B5-9951-2D2D204DA0D4}"/>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MEDIA TYPES</a:t>
            </a:r>
          </a:p>
        </p:txBody>
      </p:sp>
      <p:pic>
        <p:nvPicPr>
          <p:cNvPr id="3" name="Picture 2" descr="A picture containing text, screenshot, font, graphics&#10;&#10;Description automatically generated">
            <a:extLst>
              <a:ext uri="{FF2B5EF4-FFF2-40B4-BE49-F238E27FC236}">
                <a16:creationId xmlns:a16="http://schemas.microsoft.com/office/drawing/2014/main" id="{40C05B88-B327-C5E2-08AC-219E7C11EC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4" name="Rectangle 3">
            <a:extLst>
              <a:ext uri="{FF2B5EF4-FFF2-40B4-BE49-F238E27FC236}">
                <a16:creationId xmlns:a16="http://schemas.microsoft.com/office/drawing/2014/main" id="{7720277E-05C8-7CB1-F763-123970935A6A}"/>
              </a:ext>
            </a:extLst>
          </p:cNvPr>
          <p:cNvSpPr/>
          <p:nvPr/>
        </p:nvSpPr>
        <p:spPr>
          <a:xfrm>
            <a:off x="1141413" y="1524000"/>
            <a:ext cx="3391569" cy="400110"/>
          </a:xfrm>
          <a:prstGeom prst="rect">
            <a:avLst/>
          </a:prstGeom>
        </p:spPr>
        <p:txBody>
          <a:bodyPr wrap="none">
            <a:spAutoFit/>
          </a:bodyPr>
          <a:lstStyle/>
          <a:p>
            <a:r>
              <a:rPr lang="en-US" sz="2000" b="1" dirty="0">
                <a:latin typeface="Tw Cen MT" panose="020B0602020104020603" pitchFamily="34" charset="0"/>
              </a:rPr>
              <a:t>2) </a:t>
            </a:r>
            <a:r>
              <a:rPr lang="en-US" sz="2000" b="1" dirty="0" err="1">
                <a:latin typeface="Tw Cen MT" panose="020B0602020104020603" pitchFamily="34" charset="0"/>
              </a:rPr>
              <a:t>WiFi</a:t>
            </a:r>
            <a:r>
              <a:rPr lang="en-US" sz="2000" b="1" dirty="0">
                <a:latin typeface="Tw Cen MT" panose="020B0602020104020603" pitchFamily="34" charset="0"/>
              </a:rPr>
              <a:t> 6 (802.11ax) standard</a:t>
            </a:r>
          </a:p>
        </p:txBody>
      </p:sp>
      <p:sp>
        <p:nvSpPr>
          <p:cNvPr id="8" name="TextBox 7">
            <a:extLst>
              <a:ext uri="{FF2B5EF4-FFF2-40B4-BE49-F238E27FC236}">
                <a16:creationId xmlns:a16="http://schemas.microsoft.com/office/drawing/2014/main" id="{B4CBF29C-C58A-85BC-3B29-10E72E95789F}"/>
              </a:ext>
            </a:extLst>
          </p:cNvPr>
          <p:cNvSpPr txBox="1"/>
          <p:nvPr/>
        </p:nvSpPr>
        <p:spPr>
          <a:xfrm>
            <a:off x="1387186" y="2253453"/>
            <a:ext cx="5720195" cy="235109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t>Offer high-speed wireless connections, improved capacity, and enhanced security features.</a:t>
            </a:r>
          </a:p>
          <a:p>
            <a:pPr marL="342900" indent="-342900">
              <a:lnSpc>
                <a:spcPct val="150000"/>
              </a:lnSpc>
              <a:buFont typeface="Arial" panose="020B0604020202020204" pitchFamily="34" charset="0"/>
              <a:buChar char="•"/>
            </a:pPr>
            <a:r>
              <a:rPr lang="en-US" sz="2000" dirty="0"/>
              <a:t>Faster and more dependable wireless connections</a:t>
            </a:r>
          </a:p>
          <a:p>
            <a:pPr marL="342900" indent="-342900">
              <a:lnSpc>
                <a:spcPct val="150000"/>
              </a:lnSpc>
              <a:buFont typeface="Arial" panose="020B0604020202020204" pitchFamily="34" charset="0"/>
              <a:buChar char="•"/>
            </a:pPr>
            <a:r>
              <a:rPr lang="en-US" sz="2000" dirty="0"/>
              <a:t>Better performance in crowded environments with multiple devices.</a:t>
            </a:r>
          </a:p>
        </p:txBody>
      </p:sp>
      <p:pic>
        <p:nvPicPr>
          <p:cNvPr id="6" name="Picture 5" descr="A picture containing text, font, graphics, screenshot&#10;&#10;Description automatically generated">
            <a:extLst>
              <a:ext uri="{FF2B5EF4-FFF2-40B4-BE49-F238E27FC236}">
                <a16:creationId xmlns:a16="http://schemas.microsoft.com/office/drawing/2014/main" id="{51537F65-F3B6-91F9-74AE-767A7503E280}"/>
              </a:ext>
            </a:extLst>
          </p:cNvPr>
          <p:cNvPicPr>
            <a:picLocks noChangeAspect="1"/>
          </p:cNvPicPr>
          <p:nvPr/>
        </p:nvPicPr>
        <p:blipFill>
          <a:blip r:embed="rId4"/>
          <a:stretch>
            <a:fillRect/>
          </a:stretch>
        </p:blipFill>
        <p:spPr>
          <a:xfrm>
            <a:off x="7488613" y="2160401"/>
            <a:ext cx="4121728" cy="2374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912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graphics&#10;&#10;Description automatically generated">
            <a:extLst>
              <a:ext uri="{FF2B5EF4-FFF2-40B4-BE49-F238E27FC236}">
                <a16:creationId xmlns:a16="http://schemas.microsoft.com/office/drawing/2014/main" id="{9A8DEDF3-12DE-1531-6847-9EFF62BAFA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0" name="Title 1">
            <a:extLst>
              <a:ext uri="{FF2B5EF4-FFF2-40B4-BE49-F238E27FC236}">
                <a16:creationId xmlns:a16="http://schemas.microsoft.com/office/drawing/2014/main" id="{4C38E0CA-3FA4-046D-E006-8C6C68BC24C7}"/>
              </a:ext>
            </a:extLst>
          </p:cNvPr>
          <p:cNvSpPr txBox="1">
            <a:spLocks/>
          </p:cNvSpPr>
          <p:nvPr/>
        </p:nvSpPr>
        <p:spPr>
          <a:xfrm>
            <a:off x="497842" y="2828939"/>
            <a:ext cx="11196318" cy="120012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000" dirty="0">
                <a:latin typeface="Tw Cen MT" panose="020B0602020104020603" pitchFamily="34" charset="0"/>
              </a:rPr>
              <a:t>LAN / WAN TECHNOLOGIES</a:t>
            </a:r>
          </a:p>
        </p:txBody>
      </p:sp>
      <p:grpSp>
        <p:nvGrpSpPr>
          <p:cNvPr id="2" name="Group 1">
            <a:extLst>
              <a:ext uri="{FF2B5EF4-FFF2-40B4-BE49-F238E27FC236}">
                <a16:creationId xmlns:a16="http://schemas.microsoft.com/office/drawing/2014/main" id="{539F474F-AB84-A704-BE29-0A9A006E18C8}"/>
              </a:ext>
            </a:extLst>
          </p:cNvPr>
          <p:cNvGrpSpPr/>
          <p:nvPr/>
        </p:nvGrpSpPr>
        <p:grpSpPr>
          <a:xfrm>
            <a:off x="4565091" y="4702064"/>
            <a:ext cx="3061818" cy="646331"/>
            <a:chOff x="4565091" y="5178673"/>
            <a:chExt cx="3061818" cy="646331"/>
          </a:xfrm>
        </p:grpSpPr>
        <p:sp>
          <p:nvSpPr>
            <p:cNvPr id="5" name="Rectangle 4">
              <a:extLst>
                <a:ext uri="{FF2B5EF4-FFF2-40B4-BE49-F238E27FC236}">
                  <a16:creationId xmlns:a16="http://schemas.microsoft.com/office/drawing/2014/main" id="{919F1576-B781-1462-0C6F-BE7E65C5690C}"/>
                </a:ext>
              </a:extLst>
            </p:cNvPr>
            <p:cNvSpPr/>
            <p:nvPr/>
          </p:nvSpPr>
          <p:spPr>
            <a:xfrm>
              <a:off x="5381261" y="5268052"/>
              <a:ext cx="512008" cy="298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8171BEE-3EAE-35D0-193B-EF9C6028B01B}"/>
                </a:ext>
              </a:extLst>
            </p:cNvPr>
            <p:cNvSpPr txBox="1"/>
            <p:nvPr/>
          </p:nvSpPr>
          <p:spPr>
            <a:xfrm>
              <a:off x="4565091" y="5178673"/>
              <a:ext cx="3061818" cy="646331"/>
            </a:xfrm>
            <a:prstGeom prst="rect">
              <a:avLst/>
            </a:prstGeom>
            <a:noFill/>
          </p:spPr>
          <p:txBody>
            <a:bodyPr wrap="square" rtlCol="0">
              <a:spAutoFit/>
            </a:bodyPr>
            <a:lstStyle/>
            <a:p>
              <a:pPr algn="ctr"/>
              <a:r>
                <a:rPr lang="pt-BR"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GONAGALA G </a:t>
              </a:r>
              <a:r>
                <a:rPr lang="pt-BR" dirty="0">
                  <a:effectLst>
                    <a:outerShdw blurRad="762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A</a:t>
              </a:r>
              <a:r>
                <a:rPr lang="pt-BR"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 S T</a:t>
              </a:r>
              <a:r>
                <a:rPr lang="en-US"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  IT22314956</a:t>
              </a:r>
            </a:p>
          </p:txBody>
        </p:sp>
      </p:grpSp>
    </p:spTree>
    <p:extLst>
      <p:ext uri="{BB962C8B-B14F-4D97-AF65-F5344CB8AC3E}">
        <p14:creationId xmlns:p14="http://schemas.microsoft.com/office/powerpoint/2010/main" val="329287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3DA37EC-0DCA-EBBB-2770-AD32CE81AF5E}"/>
              </a:ext>
            </a:extLst>
          </p:cNvPr>
          <p:cNvSpPr/>
          <p:nvPr/>
        </p:nvSpPr>
        <p:spPr>
          <a:xfrm>
            <a:off x="895814" y="1412314"/>
            <a:ext cx="10442746" cy="41656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D589D-20A4-436F-A5A6-06602F98B195}"/>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LAN / WAN TECHNOLOGIES</a:t>
            </a:r>
          </a:p>
        </p:txBody>
      </p:sp>
      <p:pic>
        <p:nvPicPr>
          <p:cNvPr id="3" name="Picture 2" descr="A picture containing text, screenshot, font, graphics&#10;&#10;Description automatically generated">
            <a:extLst>
              <a:ext uri="{FF2B5EF4-FFF2-40B4-BE49-F238E27FC236}">
                <a16:creationId xmlns:a16="http://schemas.microsoft.com/office/drawing/2014/main" id="{E2A70668-FDBA-D7F5-C4C4-D834F3B2C3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4" name="Rectangle 3">
            <a:extLst>
              <a:ext uri="{FF2B5EF4-FFF2-40B4-BE49-F238E27FC236}">
                <a16:creationId xmlns:a16="http://schemas.microsoft.com/office/drawing/2014/main" id="{62CA85C3-40CC-CF5A-0977-D26B92241622}"/>
              </a:ext>
            </a:extLst>
          </p:cNvPr>
          <p:cNvSpPr/>
          <p:nvPr/>
        </p:nvSpPr>
        <p:spPr>
          <a:xfrm>
            <a:off x="1141413" y="1731818"/>
            <a:ext cx="2450671" cy="400110"/>
          </a:xfrm>
          <a:prstGeom prst="rect">
            <a:avLst/>
          </a:prstGeom>
        </p:spPr>
        <p:txBody>
          <a:bodyPr wrap="none">
            <a:spAutoFit/>
          </a:bodyPr>
          <a:lstStyle/>
          <a:p>
            <a:pPr marL="342900" indent="-342900">
              <a:buFont typeface="Wingdings" panose="05000000000000000000" pitchFamily="2" charset="2"/>
              <a:buChar char="§"/>
            </a:pPr>
            <a:r>
              <a:rPr lang="en-US" sz="2000" b="1" dirty="0">
                <a:latin typeface="Tw Cen MT" panose="020B0602020104020603" pitchFamily="34" charset="0"/>
              </a:rPr>
              <a:t>LAN Technologies</a:t>
            </a:r>
          </a:p>
        </p:txBody>
      </p:sp>
      <p:sp>
        <p:nvSpPr>
          <p:cNvPr id="5" name="Rectangle 4">
            <a:extLst>
              <a:ext uri="{FF2B5EF4-FFF2-40B4-BE49-F238E27FC236}">
                <a16:creationId xmlns:a16="http://schemas.microsoft.com/office/drawing/2014/main" id="{EE45109A-3DA0-B073-EA4B-2919E962C63C}"/>
              </a:ext>
            </a:extLst>
          </p:cNvPr>
          <p:cNvSpPr/>
          <p:nvPr/>
        </p:nvSpPr>
        <p:spPr>
          <a:xfrm>
            <a:off x="2126933" y="2257577"/>
            <a:ext cx="2050561" cy="400110"/>
          </a:xfrm>
          <a:prstGeom prst="rect">
            <a:avLst/>
          </a:prstGeom>
        </p:spPr>
        <p:txBody>
          <a:bodyPr wrap="none">
            <a:spAutoFit/>
          </a:bodyPr>
          <a:lstStyle/>
          <a:p>
            <a:pPr marL="285750" indent="-285750">
              <a:buFont typeface="Wingdings" panose="05000000000000000000" pitchFamily="2" charset="2"/>
              <a:buChar char="§"/>
            </a:pPr>
            <a:r>
              <a:rPr lang="en-US" sz="2000" dirty="0">
                <a:latin typeface="Tw Cen MT" panose="020B0602020104020603" pitchFamily="34" charset="0"/>
              </a:rPr>
              <a:t>Giga - Ethernet</a:t>
            </a:r>
          </a:p>
        </p:txBody>
      </p:sp>
      <p:sp>
        <p:nvSpPr>
          <p:cNvPr id="6" name="TextBox 5">
            <a:extLst>
              <a:ext uri="{FF2B5EF4-FFF2-40B4-BE49-F238E27FC236}">
                <a16:creationId xmlns:a16="http://schemas.microsoft.com/office/drawing/2014/main" id="{20E3D2AD-B332-2CD8-CB26-AA3E67F2898A}"/>
              </a:ext>
            </a:extLst>
          </p:cNvPr>
          <p:cNvSpPr txBox="1"/>
          <p:nvPr/>
        </p:nvSpPr>
        <p:spPr>
          <a:xfrm>
            <a:off x="1515485" y="2783336"/>
            <a:ext cx="9589340" cy="235109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t>IEEE802.3ab standardize Giga-Ethernet over UTP using CAT-6 cables.</a:t>
            </a:r>
          </a:p>
          <a:p>
            <a:pPr marL="342900" indent="-342900">
              <a:lnSpc>
                <a:spcPct val="150000"/>
              </a:lnSpc>
              <a:buFont typeface="Arial" panose="020B0604020202020204" pitchFamily="34" charset="0"/>
              <a:buChar char="•"/>
            </a:pPr>
            <a:r>
              <a:rPr lang="en-US" sz="2000" dirty="0"/>
              <a:t>Gigabit Ethernet enables high speeds up to 1000 Mbps throughout each campus building, allowing for rapid data transmission, communication, and resource sharing among devices.</a:t>
            </a:r>
          </a:p>
          <a:p>
            <a:pPr marL="342900" indent="-342900">
              <a:lnSpc>
                <a:spcPct val="150000"/>
              </a:lnSpc>
              <a:buFont typeface="Arial" panose="020B0604020202020204" pitchFamily="34" charset="0"/>
              <a:buChar char="•"/>
            </a:pPr>
            <a:r>
              <a:rPr lang="en-US" sz="2000" dirty="0"/>
              <a:t>Offers the scalability and performance required to support many users and devices at the University.</a:t>
            </a:r>
          </a:p>
        </p:txBody>
      </p:sp>
    </p:spTree>
    <p:extLst>
      <p:ext uri="{BB962C8B-B14F-4D97-AF65-F5344CB8AC3E}">
        <p14:creationId xmlns:p14="http://schemas.microsoft.com/office/powerpoint/2010/main" val="261031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93F4146-EB95-705B-6AF2-B5FC5944B84C}"/>
              </a:ext>
            </a:extLst>
          </p:cNvPr>
          <p:cNvSpPr/>
          <p:nvPr/>
        </p:nvSpPr>
        <p:spPr>
          <a:xfrm>
            <a:off x="895814" y="1412314"/>
            <a:ext cx="10442746" cy="41656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D589D-20A4-436F-A5A6-06602F98B195}"/>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LAN / WAN TECHNOLOGIES</a:t>
            </a:r>
          </a:p>
        </p:txBody>
      </p:sp>
      <p:pic>
        <p:nvPicPr>
          <p:cNvPr id="3" name="Picture 2" descr="A picture containing text, screenshot, font, graphics&#10;&#10;Description automatically generated">
            <a:extLst>
              <a:ext uri="{FF2B5EF4-FFF2-40B4-BE49-F238E27FC236}">
                <a16:creationId xmlns:a16="http://schemas.microsoft.com/office/drawing/2014/main" id="{E2A70668-FDBA-D7F5-C4C4-D834F3B2C3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4" name="Rectangle 3">
            <a:extLst>
              <a:ext uri="{FF2B5EF4-FFF2-40B4-BE49-F238E27FC236}">
                <a16:creationId xmlns:a16="http://schemas.microsoft.com/office/drawing/2014/main" id="{62CA85C3-40CC-CF5A-0977-D26B92241622}"/>
              </a:ext>
            </a:extLst>
          </p:cNvPr>
          <p:cNvSpPr/>
          <p:nvPr/>
        </p:nvSpPr>
        <p:spPr>
          <a:xfrm>
            <a:off x="1141413" y="1731818"/>
            <a:ext cx="2534989" cy="400110"/>
          </a:xfrm>
          <a:prstGeom prst="rect">
            <a:avLst/>
          </a:prstGeom>
        </p:spPr>
        <p:txBody>
          <a:bodyPr wrap="none">
            <a:spAutoFit/>
          </a:bodyPr>
          <a:lstStyle/>
          <a:p>
            <a:pPr marL="342900" indent="-342900">
              <a:buFont typeface="Wingdings" panose="05000000000000000000" pitchFamily="2" charset="2"/>
              <a:buChar char="§"/>
            </a:pPr>
            <a:r>
              <a:rPr lang="en-US" sz="2000" b="1" dirty="0">
                <a:latin typeface="Tw Cen MT" panose="020B0602020104020603" pitchFamily="34" charset="0"/>
              </a:rPr>
              <a:t>WAN Technologies</a:t>
            </a:r>
          </a:p>
        </p:txBody>
      </p:sp>
      <p:sp>
        <p:nvSpPr>
          <p:cNvPr id="5" name="Rectangle 4">
            <a:extLst>
              <a:ext uri="{FF2B5EF4-FFF2-40B4-BE49-F238E27FC236}">
                <a16:creationId xmlns:a16="http://schemas.microsoft.com/office/drawing/2014/main" id="{EE45109A-3DA0-B073-EA4B-2919E962C63C}"/>
              </a:ext>
            </a:extLst>
          </p:cNvPr>
          <p:cNvSpPr/>
          <p:nvPr/>
        </p:nvSpPr>
        <p:spPr>
          <a:xfrm>
            <a:off x="2126933" y="2257577"/>
            <a:ext cx="3717684" cy="400110"/>
          </a:xfrm>
          <a:prstGeom prst="rect">
            <a:avLst/>
          </a:prstGeom>
        </p:spPr>
        <p:txBody>
          <a:bodyPr wrap="none">
            <a:spAutoFit/>
          </a:bodyPr>
          <a:lstStyle/>
          <a:p>
            <a:pPr marL="285750" indent="-285750">
              <a:buFont typeface="Wingdings" panose="05000000000000000000" pitchFamily="2" charset="2"/>
              <a:buChar char="§"/>
            </a:pPr>
            <a:r>
              <a:rPr lang="en-US" sz="2000" dirty="0">
                <a:latin typeface="Tw Cen MT" panose="020B0602020104020603" pitchFamily="34" charset="0"/>
              </a:rPr>
              <a:t>Point-to-point (P2P) leased lines</a:t>
            </a:r>
          </a:p>
        </p:txBody>
      </p:sp>
      <p:sp>
        <p:nvSpPr>
          <p:cNvPr id="6" name="TextBox 5">
            <a:extLst>
              <a:ext uri="{FF2B5EF4-FFF2-40B4-BE49-F238E27FC236}">
                <a16:creationId xmlns:a16="http://schemas.microsoft.com/office/drawing/2014/main" id="{20E3D2AD-B332-2CD8-CB26-AA3E67F2898A}"/>
              </a:ext>
            </a:extLst>
          </p:cNvPr>
          <p:cNvSpPr txBox="1"/>
          <p:nvPr/>
        </p:nvSpPr>
        <p:spPr>
          <a:xfrm>
            <a:off x="1515485" y="2783336"/>
            <a:ext cx="9589340" cy="188942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t>P2P leased lines create dedicated connections between branches, providing secure and high-bandwidth communications.</a:t>
            </a:r>
          </a:p>
          <a:p>
            <a:pPr marL="342900" indent="-342900">
              <a:lnSpc>
                <a:spcPct val="150000"/>
              </a:lnSpc>
              <a:buFont typeface="Arial" panose="020B0604020202020204" pitchFamily="34" charset="0"/>
              <a:buChar char="•"/>
            </a:pPr>
            <a:r>
              <a:rPr lang="en-US" sz="2000" dirty="0"/>
              <a:t>Ensure constant and reliable communication between campuses, allowing for effective resource sharing, data transfer, and branch collaboration.</a:t>
            </a:r>
          </a:p>
        </p:txBody>
      </p:sp>
    </p:spTree>
    <p:extLst>
      <p:ext uri="{BB962C8B-B14F-4D97-AF65-F5344CB8AC3E}">
        <p14:creationId xmlns:p14="http://schemas.microsoft.com/office/powerpoint/2010/main" val="169290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graphics&#10;&#10;Description automatically generated">
            <a:extLst>
              <a:ext uri="{FF2B5EF4-FFF2-40B4-BE49-F238E27FC236}">
                <a16:creationId xmlns:a16="http://schemas.microsoft.com/office/drawing/2014/main" id="{9A8DEDF3-12DE-1531-6847-9EFF62BAFA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0" name="Title 1">
            <a:extLst>
              <a:ext uri="{FF2B5EF4-FFF2-40B4-BE49-F238E27FC236}">
                <a16:creationId xmlns:a16="http://schemas.microsoft.com/office/drawing/2014/main" id="{4C38E0CA-3FA4-046D-E006-8C6C68BC24C7}"/>
              </a:ext>
            </a:extLst>
          </p:cNvPr>
          <p:cNvSpPr txBox="1">
            <a:spLocks/>
          </p:cNvSpPr>
          <p:nvPr/>
        </p:nvSpPr>
        <p:spPr>
          <a:xfrm>
            <a:off x="497842" y="2828939"/>
            <a:ext cx="11196318" cy="120012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000" dirty="0">
                <a:latin typeface="Tw Cen MT" panose="020B0602020104020603" pitchFamily="34" charset="0"/>
              </a:rPr>
              <a:t>Protocols</a:t>
            </a:r>
          </a:p>
        </p:txBody>
      </p:sp>
      <p:sp>
        <p:nvSpPr>
          <p:cNvPr id="3" name="TextBox 2">
            <a:extLst>
              <a:ext uri="{FF2B5EF4-FFF2-40B4-BE49-F238E27FC236}">
                <a16:creationId xmlns:a16="http://schemas.microsoft.com/office/drawing/2014/main" id="{6E93ED72-E2CB-EE9F-44C8-967831DC04B5}"/>
              </a:ext>
            </a:extLst>
          </p:cNvPr>
          <p:cNvSpPr txBox="1"/>
          <p:nvPr/>
        </p:nvSpPr>
        <p:spPr>
          <a:xfrm>
            <a:off x="4835004" y="4702064"/>
            <a:ext cx="2521992" cy="646331"/>
          </a:xfrm>
          <a:prstGeom prst="rect">
            <a:avLst/>
          </a:prstGeom>
          <a:noFill/>
        </p:spPr>
        <p:txBody>
          <a:bodyPr wrap="square" rtlCol="0">
            <a:spAutoFit/>
          </a:bodyPr>
          <a:lstStyle/>
          <a:p>
            <a:pPr algn="ctr"/>
            <a:r>
              <a:rPr lang="en-US"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PERERA P A I P IT22884824</a:t>
            </a:r>
          </a:p>
        </p:txBody>
      </p:sp>
    </p:spTree>
    <p:extLst>
      <p:ext uri="{BB962C8B-B14F-4D97-AF65-F5344CB8AC3E}">
        <p14:creationId xmlns:p14="http://schemas.microsoft.com/office/powerpoint/2010/main" val="120050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CF577-59DB-40BE-BB69-BDB5983F50A7}"/>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PROTOCOLS</a:t>
            </a:r>
          </a:p>
        </p:txBody>
      </p:sp>
      <p:pic>
        <p:nvPicPr>
          <p:cNvPr id="3" name="Picture 2" descr="A picture containing text, screenshot, font, graphics&#10;&#10;Description automatically generated">
            <a:extLst>
              <a:ext uri="{FF2B5EF4-FFF2-40B4-BE49-F238E27FC236}">
                <a16:creationId xmlns:a16="http://schemas.microsoft.com/office/drawing/2014/main" id="{4E469E69-93A8-59E6-93A6-1D122DAA7E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graphicFrame>
        <p:nvGraphicFramePr>
          <p:cNvPr id="27" name="Table 26">
            <a:extLst>
              <a:ext uri="{FF2B5EF4-FFF2-40B4-BE49-F238E27FC236}">
                <a16:creationId xmlns:a16="http://schemas.microsoft.com/office/drawing/2014/main" id="{20254EFA-F9B5-778B-D5BD-73818F2F18F8}"/>
              </a:ext>
            </a:extLst>
          </p:cNvPr>
          <p:cNvGraphicFramePr>
            <a:graphicFrameLocks noGrp="1"/>
          </p:cNvGraphicFramePr>
          <p:nvPr>
            <p:extLst>
              <p:ext uri="{D42A27DB-BD31-4B8C-83A1-F6EECF244321}">
                <p14:modId xmlns:p14="http://schemas.microsoft.com/office/powerpoint/2010/main" val="2476207851"/>
              </p:ext>
            </p:extLst>
          </p:nvPr>
        </p:nvGraphicFramePr>
        <p:xfrm>
          <a:off x="4368800" y="1227138"/>
          <a:ext cx="7701280" cy="4885664"/>
        </p:xfrm>
        <a:graphic>
          <a:graphicData uri="http://schemas.openxmlformats.org/drawingml/2006/table">
            <a:tbl>
              <a:tblPr firstRow="1" firstCol="1" bandRow="1">
                <a:effectLst/>
                <a:tableStyleId>{68D230F3-CF80-4859-8CE7-A43EE81993B5}</a:tableStyleId>
              </a:tblPr>
              <a:tblGrid>
                <a:gridCol w="3459883">
                  <a:extLst>
                    <a:ext uri="{9D8B030D-6E8A-4147-A177-3AD203B41FA5}">
                      <a16:colId xmlns:a16="http://schemas.microsoft.com/office/drawing/2014/main" val="1634731278"/>
                    </a:ext>
                  </a:extLst>
                </a:gridCol>
                <a:gridCol w="4241397">
                  <a:extLst>
                    <a:ext uri="{9D8B030D-6E8A-4147-A177-3AD203B41FA5}">
                      <a16:colId xmlns:a16="http://schemas.microsoft.com/office/drawing/2014/main" val="1516492939"/>
                    </a:ext>
                  </a:extLst>
                </a:gridCol>
              </a:tblGrid>
              <a:tr h="628221">
                <a:tc>
                  <a:txBody>
                    <a:bodyPr/>
                    <a:lstStyle/>
                    <a:p>
                      <a:pPr marL="0" marR="0" algn="ctr">
                        <a:lnSpc>
                          <a:spcPct val="107000"/>
                        </a:lnSpc>
                        <a:spcBef>
                          <a:spcPts val="0"/>
                        </a:spcBef>
                        <a:spcAft>
                          <a:spcPts val="0"/>
                        </a:spcAft>
                      </a:pPr>
                      <a:r>
                        <a:rPr lang="en-GB" sz="1700" kern="100" dirty="0">
                          <a:solidFill>
                            <a:schemeClr val="tx1">
                              <a:alpha val="0"/>
                            </a:schemeClr>
                          </a:solidFill>
                          <a:effectLst/>
                        </a:rPr>
                        <a:t>LAYER</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GB" sz="1700" kern="100" dirty="0">
                          <a:solidFill>
                            <a:schemeClr val="tx1">
                              <a:alpha val="0"/>
                            </a:schemeClr>
                          </a:solidFill>
                          <a:effectLst/>
                        </a:rPr>
                        <a:t>PROTOCOLS</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801678"/>
                  </a:ext>
                </a:extLst>
              </a:tr>
              <a:tr h="538711">
                <a:tc>
                  <a:txBody>
                    <a:bodyPr/>
                    <a:lstStyle/>
                    <a:p>
                      <a:pPr marL="0" marR="0" lvl="0" indent="0" algn="ctr">
                        <a:lnSpc>
                          <a:spcPct val="107000"/>
                        </a:lnSpc>
                        <a:spcBef>
                          <a:spcPts val="0"/>
                        </a:spcBef>
                        <a:spcAft>
                          <a:spcPts val="0"/>
                        </a:spcAft>
                        <a:buFont typeface="+mj-lt"/>
                        <a:buNone/>
                      </a:pPr>
                      <a:r>
                        <a:rPr lang="en-GB" sz="1500" kern="100" dirty="0">
                          <a:solidFill>
                            <a:schemeClr val="tx1">
                              <a:alpha val="0"/>
                            </a:schemeClr>
                          </a:solidFill>
                          <a:effectLst/>
                        </a:rPr>
                        <a:t>(7) Application Layer</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GB" sz="1300" kern="100" dirty="0">
                          <a:solidFill>
                            <a:schemeClr val="tx1">
                              <a:alpha val="0"/>
                            </a:schemeClr>
                          </a:solidFill>
                          <a:effectLst/>
                        </a:rPr>
                        <a:t>  HTTP, SMTP, DNS, FTP</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604187"/>
                  </a:ext>
                </a:extLst>
              </a:tr>
              <a:tr h="628221">
                <a:tc>
                  <a:txBody>
                    <a:bodyPr/>
                    <a:lstStyle/>
                    <a:p>
                      <a:pPr marL="0" marR="0" lvl="0" indent="0" algn="ctr">
                        <a:lnSpc>
                          <a:spcPct val="107000"/>
                        </a:lnSpc>
                        <a:spcBef>
                          <a:spcPts val="0"/>
                        </a:spcBef>
                        <a:spcAft>
                          <a:spcPts val="0"/>
                        </a:spcAft>
                        <a:buFont typeface="+mj-lt"/>
                        <a:buNone/>
                      </a:pPr>
                      <a:r>
                        <a:rPr lang="en-GB" sz="1500" kern="100" dirty="0">
                          <a:solidFill>
                            <a:schemeClr val="tx1">
                              <a:alpha val="0"/>
                            </a:schemeClr>
                          </a:solidFill>
                          <a:effectLst/>
                        </a:rPr>
                        <a:t>(6) Presentation Layer</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GB" sz="1300" kern="100" dirty="0">
                          <a:solidFill>
                            <a:schemeClr val="tx1">
                              <a:alpha val="0"/>
                            </a:schemeClr>
                          </a:solidFill>
                          <a:effectLst/>
                        </a:rPr>
                        <a:t>  SSL, TLS</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7998874"/>
                  </a:ext>
                </a:extLst>
              </a:tr>
              <a:tr h="661890">
                <a:tc>
                  <a:txBody>
                    <a:bodyPr/>
                    <a:lstStyle/>
                    <a:p>
                      <a:pPr marL="0" marR="0" lvl="0" indent="0" algn="ctr">
                        <a:lnSpc>
                          <a:spcPct val="107000"/>
                        </a:lnSpc>
                        <a:spcBef>
                          <a:spcPts val="0"/>
                        </a:spcBef>
                        <a:spcAft>
                          <a:spcPts val="0"/>
                        </a:spcAft>
                        <a:buFont typeface="+mj-lt"/>
                        <a:buNone/>
                      </a:pPr>
                      <a:r>
                        <a:rPr lang="en-GB" sz="1500" kern="100" dirty="0">
                          <a:solidFill>
                            <a:schemeClr val="tx1">
                              <a:alpha val="0"/>
                            </a:schemeClr>
                          </a:solidFill>
                          <a:effectLst/>
                        </a:rPr>
                        <a:t>(5) Session Layer</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GB" sz="1300" kern="100" dirty="0">
                          <a:solidFill>
                            <a:schemeClr val="tx1">
                              <a:alpha val="0"/>
                            </a:schemeClr>
                          </a:solidFill>
                          <a:effectLst/>
                        </a:rPr>
                        <a:t>  NetBIOS, SSH, SIP, RTP</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481932"/>
                  </a:ext>
                </a:extLst>
              </a:tr>
              <a:tr h="659839">
                <a:tc>
                  <a:txBody>
                    <a:bodyPr/>
                    <a:lstStyle/>
                    <a:p>
                      <a:pPr marL="0" marR="0" lvl="0" indent="0" algn="ctr">
                        <a:lnSpc>
                          <a:spcPct val="107000"/>
                        </a:lnSpc>
                        <a:spcBef>
                          <a:spcPts val="0"/>
                        </a:spcBef>
                        <a:spcAft>
                          <a:spcPts val="0"/>
                        </a:spcAft>
                        <a:buFont typeface="+mj-lt"/>
                        <a:buNone/>
                      </a:pPr>
                      <a:r>
                        <a:rPr lang="en-GB" sz="1500" kern="100" dirty="0">
                          <a:solidFill>
                            <a:schemeClr val="tx1">
                              <a:alpha val="0"/>
                            </a:schemeClr>
                          </a:solidFill>
                          <a:effectLst/>
                        </a:rPr>
                        <a:t>(4) Transport Layer </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GB" sz="1300" kern="100" dirty="0">
                          <a:solidFill>
                            <a:schemeClr val="tx1">
                              <a:alpha val="0"/>
                            </a:schemeClr>
                          </a:solidFill>
                          <a:effectLst/>
                        </a:rPr>
                        <a:t> TCP, UDP</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2117865"/>
                  </a:ext>
                </a:extLst>
              </a:tr>
              <a:tr h="538711">
                <a:tc>
                  <a:txBody>
                    <a:bodyPr/>
                    <a:lstStyle/>
                    <a:p>
                      <a:pPr marL="0" marR="0" lvl="0" indent="0" algn="ctr">
                        <a:lnSpc>
                          <a:spcPct val="107000"/>
                        </a:lnSpc>
                        <a:spcBef>
                          <a:spcPts val="0"/>
                        </a:spcBef>
                        <a:spcAft>
                          <a:spcPts val="0"/>
                        </a:spcAft>
                        <a:buFont typeface="+mj-lt"/>
                        <a:buNone/>
                      </a:pPr>
                      <a:r>
                        <a:rPr lang="en-GB" sz="1500" kern="100" dirty="0">
                          <a:solidFill>
                            <a:schemeClr val="tx1">
                              <a:alpha val="0"/>
                            </a:schemeClr>
                          </a:solidFill>
                          <a:effectLst/>
                        </a:rPr>
                        <a:t>(3) Network Layer</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GB" sz="1300" kern="100" dirty="0">
                          <a:solidFill>
                            <a:schemeClr val="tx1">
                              <a:alpha val="0"/>
                            </a:schemeClr>
                          </a:solidFill>
                          <a:effectLst/>
                        </a:rPr>
                        <a:t> IPv4, IPv6, ICMP, OSPF, EIGRP</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21979"/>
                  </a:ext>
                </a:extLst>
              </a:tr>
              <a:tr h="627402">
                <a:tc>
                  <a:txBody>
                    <a:bodyPr/>
                    <a:lstStyle/>
                    <a:p>
                      <a:pPr marL="0" marR="0" lvl="0" indent="0" algn="ctr">
                        <a:lnSpc>
                          <a:spcPct val="107000"/>
                        </a:lnSpc>
                        <a:spcBef>
                          <a:spcPts val="0"/>
                        </a:spcBef>
                        <a:spcAft>
                          <a:spcPts val="0"/>
                        </a:spcAft>
                        <a:buFont typeface="+mj-lt"/>
                        <a:buNone/>
                      </a:pPr>
                      <a:r>
                        <a:rPr lang="en-GB" sz="1500" kern="100" dirty="0">
                          <a:solidFill>
                            <a:schemeClr val="tx1">
                              <a:alpha val="0"/>
                            </a:schemeClr>
                          </a:solidFill>
                          <a:effectLst/>
                        </a:rPr>
                        <a:t>(2) Data Link Layer</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GB" sz="1300" kern="100" dirty="0">
                          <a:solidFill>
                            <a:schemeClr val="tx1">
                              <a:alpha val="0"/>
                            </a:schemeClr>
                          </a:solidFill>
                          <a:effectLst/>
                        </a:rPr>
                        <a:t> Ethernet (IEEE 802.3), IEEE 802.1X,</a:t>
                      </a:r>
                      <a:endParaRPr lang="en-US" sz="1000" kern="100" dirty="0">
                        <a:solidFill>
                          <a:schemeClr val="tx1">
                            <a:alpha val="0"/>
                          </a:schemeClr>
                        </a:solidFill>
                        <a:effectLst/>
                      </a:endParaRPr>
                    </a:p>
                    <a:p>
                      <a:pPr marL="0" marR="0" algn="ctr">
                        <a:lnSpc>
                          <a:spcPct val="107000"/>
                        </a:lnSpc>
                        <a:spcBef>
                          <a:spcPts val="0"/>
                        </a:spcBef>
                        <a:spcAft>
                          <a:spcPts val="0"/>
                        </a:spcAft>
                      </a:pPr>
                      <a:r>
                        <a:rPr lang="en-GB" sz="1300" kern="100" dirty="0">
                          <a:solidFill>
                            <a:schemeClr val="tx1">
                              <a:alpha val="0"/>
                            </a:schemeClr>
                          </a:solidFill>
                          <a:effectLst/>
                        </a:rPr>
                        <a:t> Wi-Fi (IEEE 802.11)</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0317552"/>
                  </a:ext>
                </a:extLst>
              </a:tr>
              <a:tr h="602669">
                <a:tc>
                  <a:txBody>
                    <a:bodyPr/>
                    <a:lstStyle/>
                    <a:p>
                      <a:pPr marL="0" marR="0" lvl="0" indent="0" algn="ctr">
                        <a:lnSpc>
                          <a:spcPct val="107000"/>
                        </a:lnSpc>
                        <a:spcBef>
                          <a:spcPts val="0"/>
                        </a:spcBef>
                        <a:spcAft>
                          <a:spcPts val="0"/>
                        </a:spcAft>
                        <a:buFont typeface="+mj-lt"/>
                        <a:buNone/>
                      </a:pPr>
                      <a:r>
                        <a:rPr lang="en-GB" sz="1500" kern="100" dirty="0">
                          <a:solidFill>
                            <a:schemeClr val="tx1">
                              <a:alpha val="0"/>
                            </a:schemeClr>
                          </a:solidFill>
                          <a:effectLst/>
                        </a:rPr>
                        <a:t>(1) Physical Layer</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GB" sz="1300" kern="100" dirty="0">
                          <a:solidFill>
                            <a:schemeClr val="tx1">
                              <a:alpha val="0"/>
                            </a:schemeClr>
                          </a:solidFill>
                          <a:effectLst/>
                        </a:rPr>
                        <a:t> Ethernet (IEEE 802.3), Wi-Fi (IEEE 802.11)</a:t>
                      </a:r>
                      <a:endParaRPr lang="en-US" sz="1000" kern="100" dirty="0">
                        <a:solidFill>
                          <a:schemeClr val="tx1">
                            <a:alpha val="0"/>
                          </a:schemeClr>
                        </a:solidFill>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0046933"/>
                  </a:ext>
                </a:extLst>
              </a:tr>
            </a:tbl>
          </a:graphicData>
        </a:graphic>
      </p:graphicFrame>
      <p:graphicFrame>
        <p:nvGraphicFramePr>
          <p:cNvPr id="16" name="Table 15">
            <a:extLst>
              <a:ext uri="{FF2B5EF4-FFF2-40B4-BE49-F238E27FC236}">
                <a16:creationId xmlns:a16="http://schemas.microsoft.com/office/drawing/2014/main" id="{36A19145-2841-8977-CEFC-E6E3FA01C79F}"/>
              </a:ext>
            </a:extLst>
          </p:cNvPr>
          <p:cNvGraphicFramePr>
            <a:graphicFrameLocks noGrp="1"/>
          </p:cNvGraphicFramePr>
          <p:nvPr>
            <p:extLst>
              <p:ext uri="{D42A27DB-BD31-4B8C-83A1-F6EECF244321}">
                <p14:modId xmlns:p14="http://schemas.microsoft.com/office/powerpoint/2010/main" val="1608295567"/>
              </p:ext>
            </p:extLst>
          </p:nvPr>
        </p:nvGraphicFramePr>
        <p:xfrm>
          <a:off x="4368800" y="1239520"/>
          <a:ext cx="3454400" cy="4885662"/>
        </p:xfrm>
        <a:graphic>
          <a:graphicData uri="http://schemas.openxmlformats.org/drawingml/2006/table">
            <a:tbl>
              <a:tblPr firstRow="1" firstCol="1" bandRow="1">
                <a:tableStyleId>{68D230F3-CF80-4859-8CE7-A43EE81993B5}</a:tableStyleId>
              </a:tblPr>
              <a:tblGrid>
                <a:gridCol w="3454400">
                  <a:extLst>
                    <a:ext uri="{9D8B030D-6E8A-4147-A177-3AD203B41FA5}">
                      <a16:colId xmlns:a16="http://schemas.microsoft.com/office/drawing/2014/main" val="1634731278"/>
                    </a:ext>
                  </a:extLst>
                </a:gridCol>
              </a:tblGrid>
              <a:tr h="628221">
                <a:tc>
                  <a:txBody>
                    <a:bodyPr/>
                    <a:lstStyle/>
                    <a:p>
                      <a:pPr marL="0" marR="0" algn="ctr">
                        <a:lnSpc>
                          <a:spcPct val="107000"/>
                        </a:lnSpc>
                        <a:spcBef>
                          <a:spcPts val="0"/>
                        </a:spcBef>
                        <a:spcAft>
                          <a:spcPts val="0"/>
                        </a:spcAft>
                      </a:pPr>
                      <a:r>
                        <a:rPr lang="en-GB" sz="2800" kern="100" dirty="0">
                          <a:effectLst/>
                        </a:rPr>
                        <a:t>LAYER</a:t>
                      </a:r>
                      <a:endParaRPr lang="en-US" sz="28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801678"/>
                  </a:ext>
                </a:extLst>
              </a:tr>
              <a:tr h="538710">
                <a:tc>
                  <a:txBody>
                    <a:bodyPr/>
                    <a:lstStyle/>
                    <a:p>
                      <a:pPr marL="0" marR="0" lvl="0" indent="0" algn="ctr">
                        <a:lnSpc>
                          <a:spcPct val="107000"/>
                        </a:lnSpc>
                        <a:spcBef>
                          <a:spcPts val="0"/>
                        </a:spcBef>
                        <a:spcAft>
                          <a:spcPts val="0"/>
                        </a:spcAft>
                        <a:buFont typeface="+mj-lt"/>
                        <a:buNone/>
                      </a:pPr>
                      <a:r>
                        <a:rPr lang="en-GB" sz="2000" kern="100" dirty="0">
                          <a:effectLst/>
                        </a:rPr>
                        <a:t>(7) Application Layer</a:t>
                      </a:r>
                      <a:endParaRPr lang="en-US" sz="2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604187"/>
                  </a:ext>
                </a:extLst>
              </a:tr>
              <a:tr h="628221">
                <a:tc>
                  <a:txBody>
                    <a:bodyPr/>
                    <a:lstStyle/>
                    <a:p>
                      <a:pPr marL="0" marR="0" lvl="0" indent="0" algn="ctr">
                        <a:lnSpc>
                          <a:spcPct val="107000"/>
                        </a:lnSpc>
                        <a:spcBef>
                          <a:spcPts val="0"/>
                        </a:spcBef>
                        <a:spcAft>
                          <a:spcPts val="0"/>
                        </a:spcAft>
                        <a:buFont typeface="+mj-lt"/>
                        <a:buNone/>
                      </a:pPr>
                      <a:r>
                        <a:rPr lang="en-GB" sz="2000" kern="100" dirty="0">
                          <a:effectLst/>
                        </a:rPr>
                        <a:t>(6) Presentation Layer</a:t>
                      </a:r>
                      <a:endParaRPr lang="en-US" sz="2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7998874"/>
                  </a:ext>
                </a:extLst>
              </a:tr>
              <a:tr h="661891">
                <a:tc>
                  <a:txBody>
                    <a:bodyPr/>
                    <a:lstStyle/>
                    <a:p>
                      <a:pPr marL="0" marR="0" lvl="0" indent="0" algn="ctr">
                        <a:lnSpc>
                          <a:spcPct val="107000"/>
                        </a:lnSpc>
                        <a:spcBef>
                          <a:spcPts val="0"/>
                        </a:spcBef>
                        <a:spcAft>
                          <a:spcPts val="0"/>
                        </a:spcAft>
                        <a:buFont typeface="+mj-lt"/>
                        <a:buNone/>
                      </a:pPr>
                      <a:r>
                        <a:rPr lang="en-GB" sz="2000" kern="100" dirty="0">
                          <a:effectLst/>
                        </a:rPr>
                        <a:t>(5) Session Layer</a:t>
                      </a:r>
                      <a:endParaRPr lang="en-US" sz="2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481932"/>
                  </a:ext>
                </a:extLst>
              </a:tr>
              <a:tr h="659838">
                <a:tc>
                  <a:txBody>
                    <a:bodyPr/>
                    <a:lstStyle/>
                    <a:p>
                      <a:pPr marL="0" marR="0" lvl="0" indent="0" algn="ctr">
                        <a:lnSpc>
                          <a:spcPct val="107000"/>
                        </a:lnSpc>
                        <a:spcBef>
                          <a:spcPts val="0"/>
                        </a:spcBef>
                        <a:spcAft>
                          <a:spcPts val="0"/>
                        </a:spcAft>
                        <a:buFont typeface="+mj-lt"/>
                        <a:buNone/>
                      </a:pPr>
                      <a:r>
                        <a:rPr lang="en-GB" sz="2000" kern="100" dirty="0">
                          <a:effectLst/>
                        </a:rPr>
                        <a:t>(4) Transport Layer </a:t>
                      </a:r>
                      <a:endParaRPr lang="en-US" sz="2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2117865"/>
                  </a:ext>
                </a:extLst>
              </a:tr>
              <a:tr h="538710">
                <a:tc>
                  <a:txBody>
                    <a:bodyPr/>
                    <a:lstStyle/>
                    <a:p>
                      <a:pPr marL="0" marR="0" lvl="0" indent="0" algn="ctr">
                        <a:lnSpc>
                          <a:spcPct val="107000"/>
                        </a:lnSpc>
                        <a:spcBef>
                          <a:spcPts val="0"/>
                        </a:spcBef>
                        <a:spcAft>
                          <a:spcPts val="0"/>
                        </a:spcAft>
                        <a:buFont typeface="+mj-lt"/>
                        <a:buNone/>
                      </a:pPr>
                      <a:r>
                        <a:rPr lang="en-GB" sz="2000" kern="100" dirty="0">
                          <a:effectLst/>
                        </a:rPr>
                        <a:t>(3) Network Layer</a:t>
                      </a:r>
                      <a:endParaRPr lang="en-US" sz="2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821979"/>
                  </a:ext>
                </a:extLst>
              </a:tr>
              <a:tr h="627402">
                <a:tc>
                  <a:txBody>
                    <a:bodyPr/>
                    <a:lstStyle/>
                    <a:p>
                      <a:pPr marL="0" marR="0" lvl="0" indent="0" algn="ctr">
                        <a:lnSpc>
                          <a:spcPct val="107000"/>
                        </a:lnSpc>
                        <a:spcBef>
                          <a:spcPts val="0"/>
                        </a:spcBef>
                        <a:spcAft>
                          <a:spcPts val="0"/>
                        </a:spcAft>
                        <a:buFont typeface="+mj-lt"/>
                        <a:buNone/>
                      </a:pPr>
                      <a:r>
                        <a:rPr lang="en-GB" sz="2000" kern="100" dirty="0">
                          <a:effectLst/>
                        </a:rPr>
                        <a:t>(2) Data Link Layer</a:t>
                      </a:r>
                      <a:endParaRPr lang="en-US" sz="2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317552"/>
                  </a:ext>
                </a:extLst>
              </a:tr>
              <a:tr h="602669">
                <a:tc>
                  <a:txBody>
                    <a:bodyPr/>
                    <a:lstStyle/>
                    <a:p>
                      <a:pPr marL="0" marR="0" lvl="0" indent="0" algn="ctr">
                        <a:lnSpc>
                          <a:spcPct val="107000"/>
                        </a:lnSpc>
                        <a:spcBef>
                          <a:spcPts val="0"/>
                        </a:spcBef>
                        <a:spcAft>
                          <a:spcPts val="0"/>
                        </a:spcAft>
                        <a:buFont typeface="+mj-lt"/>
                        <a:buNone/>
                      </a:pPr>
                      <a:r>
                        <a:rPr lang="en-GB" sz="2000" kern="100" dirty="0">
                          <a:effectLst/>
                        </a:rPr>
                        <a:t>(1) Physical Layer</a:t>
                      </a:r>
                      <a:endParaRPr lang="en-US" sz="2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0046933"/>
                  </a:ext>
                </a:extLst>
              </a:tr>
            </a:tbl>
          </a:graphicData>
        </a:graphic>
      </p:graphicFrame>
    </p:spTree>
    <p:extLst>
      <p:ext uri="{BB962C8B-B14F-4D97-AF65-F5344CB8AC3E}">
        <p14:creationId xmlns:p14="http://schemas.microsoft.com/office/powerpoint/2010/main" val="81202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75C5CBC8-1B04-D1DF-A4A0-3E9A74FF04CF}"/>
              </a:ext>
            </a:extLst>
          </p:cNvPr>
          <p:cNvSpPr/>
          <p:nvPr/>
        </p:nvSpPr>
        <p:spPr>
          <a:xfrm>
            <a:off x="6443028" y="824031"/>
            <a:ext cx="5200332" cy="541545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CF577-59DB-40BE-BB69-BDB5983F50A7}"/>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PROTOCOLS</a:t>
            </a:r>
          </a:p>
        </p:txBody>
      </p:sp>
      <p:pic>
        <p:nvPicPr>
          <p:cNvPr id="3" name="Picture 2" descr="A picture containing text, screenshot, font, graphics&#10;&#10;Description automatically generated">
            <a:extLst>
              <a:ext uri="{FF2B5EF4-FFF2-40B4-BE49-F238E27FC236}">
                <a16:creationId xmlns:a16="http://schemas.microsoft.com/office/drawing/2014/main" id="{4E469E69-93A8-59E6-93A6-1D122DAA7E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graphicFrame>
        <p:nvGraphicFramePr>
          <p:cNvPr id="4" name="Table 3">
            <a:extLst>
              <a:ext uri="{FF2B5EF4-FFF2-40B4-BE49-F238E27FC236}">
                <a16:creationId xmlns:a16="http://schemas.microsoft.com/office/drawing/2014/main" id="{214B3AB9-0366-BCDC-5DDB-FFFDC01F405B}"/>
              </a:ext>
            </a:extLst>
          </p:cNvPr>
          <p:cNvGraphicFramePr>
            <a:graphicFrameLocks noGrp="1"/>
          </p:cNvGraphicFramePr>
          <p:nvPr>
            <p:extLst>
              <p:ext uri="{D42A27DB-BD31-4B8C-83A1-F6EECF244321}">
                <p14:modId xmlns:p14="http://schemas.microsoft.com/office/powerpoint/2010/main" val="2693237431"/>
              </p:ext>
            </p:extLst>
          </p:nvPr>
        </p:nvGraphicFramePr>
        <p:xfrm>
          <a:off x="998282" y="1551969"/>
          <a:ext cx="2280879" cy="3853151"/>
        </p:xfrm>
        <a:graphic>
          <a:graphicData uri="http://schemas.openxmlformats.org/drawingml/2006/table">
            <a:tbl>
              <a:tblPr firstRow="1" firstCol="1" bandRow="1">
                <a:tableStyleId>{68D230F3-CF80-4859-8CE7-A43EE81993B5}</a:tableStyleId>
              </a:tblPr>
              <a:tblGrid>
                <a:gridCol w="2280879">
                  <a:extLst>
                    <a:ext uri="{9D8B030D-6E8A-4147-A177-3AD203B41FA5}">
                      <a16:colId xmlns:a16="http://schemas.microsoft.com/office/drawing/2014/main" val="1634731278"/>
                    </a:ext>
                  </a:extLst>
                </a:gridCol>
              </a:tblGrid>
              <a:tr h="495456">
                <a:tc>
                  <a:txBody>
                    <a:bodyPr/>
                    <a:lstStyle/>
                    <a:p>
                      <a:pPr marL="0" marR="0" algn="ctr">
                        <a:lnSpc>
                          <a:spcPct val="107000"/>
                        </a:lnSpc>
                        <a:spcBef>
                          <a:spcPts val="0"/>
                        </a:spcBef>
                        <a:spcAft>
                          <a:spcPts val="0"/>
                        </a:spcAft>
                      </a:pPr>
                      <a:r>
                        <a:rPr lang="en-GB" sz="1700" kern="100" dirty="0">
                          <a:effectLst/>
                        </a:rPr>
                        <a:t>LAYER</a:t>
                      </a:r>
                      <a:endParaRPr lang="en-US" sz="17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801678"/>
                  </a:ext>
                </a:extLst>
              </a:tr>
              <a:tr h="424862">
                <a:tc>
                  <a:txBody>
                    <a:bodyPr/>
                    <a:lstStyle/>
                    <a:p>
                      <a:pPr marL="0" marR="0" lvl="0" indent="0" algn="ctr">
                        <a:lnSpc>
                          <a:spcPct val="107000"/>
                        </a:lnSpc>
                        <a:spcBef>
                          <a:spcPts val="0"/>
                        </a:spcBef>
                        <a:spcAft>
                          <a:spcPts val="0"/>
                        </a:spcAft>
                        <a:buFont typeface="+mj-lt"/>
                        <a:buNone/>
                      </a:pPr>
                      <a:r>
                        <a:rPr lang="en-GB" sz="1500" kern="100" dirty="0">
                          <a:effectLst/>
                        </a:rPr>
                        <a:t>(7) Application Layer</a:t>
                      </a:r>
                      <a:endParaRPr lang="en-US" sz="15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604187"/>
                  </a:ext>
                </a:extLst>
              </a:tr>
              <a:tr h="495456">
                <a:tc>
                  <a:txBody>
                    <a:bodyPr/>
                    <a:lstStyle/>
                    <a:p>
                      <a:pPr marL="0" marR="0" lvl="0" indent="0" algn="ctr">
                        <a:lnSpc>
                          <a:spcPct val="107000"/>
                        </a:lnSpc>
                        <a:spcBef>
                          <a:spcPts val="0"/>
                        </a:spcBef>
                        <a:spcAft>
                          <a:spcPts val="0"/>
                        </a:spcAft>
                        <a:buFont typeface="+mj-lt"/>
                        <a:buNone/>
                      </a:pPr>
                      <a:r>
                        <a:rPr lang="en-GB" sz="1500" kern="100" dirty="0">
                          <a:effectLst/>
                        </a:rPr>
                        <a:t>(6) Presentation Layer</a:t>
                      </a:r>
                      <a:endParaRPr lang="en-US" sz="15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7998874"/>
                  </a:ext>
                </a:extLst>
              </a:tr>
              <a:tr h="522010">
                <a:tc>
                  <a:txBody>
                    <a:bodyPr/>
                    <a:lstStyle/>
                    <a:p>
                      <a:pPr marL="0" marR="0" lvl="0" indent="0" algn="ctr">
                        <a:lnSpc>
                          <a:spcPct val="107000"/>
                        </a:lnSpc>
                        <a:spcBef>
                          <a:spcPts val="0"/>
                        </a:spcBef>
                        <a:spcAft>
                          <a:spcPts val="0"/>
                        </a:spcAft>
                        <a:buFont typeface="+mj-lt"/>
                        <a:buNone/>
                      </a:pPr>
                      <a:r>
                        <a:rPr lang="en-GB" sz="1500" kern="100" dirty="0">
                          <a:effectLst/>
                        </a:rPr>
                        <a:t>(5) Session Layer</a:t>
                      </a:r>
                      <a:endParaRPr lang="en-US" sz="15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481932"/>
                  </a:ext>
                </a:extLst>
              </a:tr>
              <a:tr h="520391">
                <a:tc>
                  <a:txBody>
                    <a:bodyPr/>
                    <a:lstStyle/>
                    <a:p>
                      <a:pPr marL="0" marR="0" lvl="0" indent="0" algn="ctr">
                        <a:lnSpc>
                          <a:spcPct val="107000"/>
                        </a:lnSpc>
                        <a:spcBef>
                          <a:spcPts val="0"/>
                        </a:spcBef>
                        <a:spcAft>
                          <a:spcPts val="0"/>
                        </a:spcAft>
                        <a:buFont typeface="+mj-lt"/>
                        <a:buNone/>
                      </a:pPr>
                      <a:r>
                        <a:rPr lang="en-GB" sz="1500" kern="100" dirty="0">
                          <a:effectLst/>
                        </a:rPr>
                        <a:t>(4) Transport Layer </a:t>
                      </a:r>
                      <a:endParaRPr lang="en-US" sz="15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2117865"/>
                  </a:ext>
                </a:extLst>
              </a:tr>
              <a:tr h="424862">
                <a:tc>
                  <a:txBody>
                    <a:bodyPr/>
                    <a:lstStyle/>
                    <a:p>
                      <a:pPr marL="0" marR="0" lvl="0" indent="0" algn="ctr">
                        <a:lnSpc>
                          <a:spcPct val="107000"/>
                        </a:lnSpc>
                        <a:spcBef>
                          <a:spcPts val="0"/>
                        </a:spcBef>
                        <a:spcAft>
                          <a:spcPts val="0"/>
                        </a:spcAft>
                        <a:buFont typeface="+mj-lt"/>
                        <a:buNone/>
                      </a:pPr>
                      <a:r>
                        <a:rPr lang="en-GB" sz="1500" kern="100" dirty="0">
                          <a:effectLst/>
                        </a:rPr>
                        <a:t>(3) Network Layer</a:t>
                      </a:r>
                      <a:endParaRPr lang="en-US" sz="15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821979"/>
                  </a:ext>
                </a:extLst>
              </a:tr>
              <a:tr h="494810">
                <a:tc>
                  <a:txBody>
                    <a:bodyPr/>
                    <a:lstStyle/>
                    <a:p>
                      <a:pPr marL="0" marR="0" lvl="0" indent="0" algn="ctr">
                        <a:lnSpc>
                          <a:spcPct val="107000"/>
                        </a:lnSpc>
                        <a:spcBef>
                          <a:spcPts val="0"/>
                        </a:spcBef>
                        <a:spcAft>
                          <a:spcPts val="0"/>
                        </a:spcAft>
                        <a:buFont typeface="+mj-lt"/>
                        <a:buNone/>
                      </a:pPr>
                      <a:r>
                        <a:rPr lang="en-GB" sz="1500" kern="100" dirty="0">
                          <a:effectLst/>
                        </a:rPr>
                        <a:t>(2) Data Link Layer</a:t>
                      </a:r>
                      <a:endParaRPr lang="en-US" sz="15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317552"/>
                  </a:ext>
                </a:extLst>
              </a:tr>
              <a:tr h="475304">
                <a:tc>
                  <a:txBody>
                    <a:bodyPr/>
                    <a:lstStyle/>
                    <a:p>
                      <a:pPr marL="0" marR="0" lvl="0" indent="0" algn="ctr">
                        <a:lnSpc>
                          <a:spcPct val="107000"/>
                        </a:lnSpc>
                        <a:spcBef>
                          <a:spcPts val="0"/>
                        </a:spcBef>
                        <a:spcAft>
                          <a:spcPts val="0"/>
                        </a:spcAft>
                        <a:buFont typeface="+mj-lt"/>
                        <a:buNone/>
                      </a:pPr>
                      <a:r>
                        <a:rPr lang="en-GB" sz="1500" kern="100" dirty="0">
                          <a:effectLst/>
                        </a:rPr>
                        <a:t>(1) Physical Layer</a:t>
                      </a:r>
                      <a:endParaRPr lang="en-US" sz="15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0046933"/>
                  </a:ext>
                </a:extLst>
              </a:tr>
            </a:tbl>
          </a:graphicData>
        </a:graphic>
      </p:graphicFrame>
      <p:graphicFrame>
        <p:nvGraphicFramePr>
          <p:cNvPr id="16" name="Table 15">
            <a:extLst>
              <a:ext uri="{FF2B5EF4-FFF2-40B4-BE49-F238E27FC236}">
                <a16:creationId xmlns:a16="http://schemas.microsoft.com/office/drawing/2014/main" id="{36A19145-2841-8977-CEFC-E6E3FA01C79F}"/>
              </a:ext>
            </a:extLst>
          </p:cNvPr>
          <p:cNvGraphicFramePr>
            <a:graphicFrameLocks noGrp="1"/>
          </p:cNvGraphicFramePr>
          <p:nvPr/>
        </p:nvGraphicFramePr>
        <p:xfrm>
          <a:off x="990642" y="1551968"/>
          <a:ext cx="5095198" cy="3853152"/>
        </p:xfrm>
        <a:graphic>
          <a:graphicData uri="http://schemas.openxmlformats.org/drawingml/2006/table">
            <a:tbl>
              <a:tblPr firstRow="1" firstCol="1" bandRow="1">
                <a:tableStyleId>{68D230F3-CF80-4859-8CE7-A43EE81993B5}</a:tableStyleId>
              </a:tblPr>
              <a:tblGrid>
                <a:gridCol w="2289072">
                  <a:extLst>
                    <a:ext uri="{9D8B030D-6E8A-4147-A177-3AD203B41FA5}">
                      <a16:colId xmlns:a16="http://schemas.microsoft.com/office/drawing/2014/main" val="1634731278"/>
                    </a:ext>
                  </a:extLst>
                </a:gridCol>
                <a:gridCol w="2806126">
                  <a:extLst>
                    <a:ext uri="{9D8B030D-6E8A-4147-A177-3AD203B41FA5}">
                      <a16:colId xmlns:a16="http://schemas.microsoft.com/office/drawing/2014/main" val="1516492939"/>
                    </a:ext>
                  </a:extLst>
                </a:gridCol>
              </a:tblGrid>
              <a:tr h="495456">
                <a:tc>
                  <a:txBody>
                    <a:bodyPr/>
                    <a:lstStyle/>
                    <a:p>
                      <a:pPr marL="0" marR="0" algn="ctr">
                        <a:lnSpc>
                          <a:spcPct val="107000"/>
                        </a:lnSpc>
                        <a:spcBef>
                          <a:spcPts val="0"/>
                        </a:spcBef>
                        <a:spcAft>
                          <a:spcPts val="0"/>
                        </a:spcAft>
                      </a:pPr>
                      <a:r>
                        <a:rPr lang="en-GB" sz="1700" kern="100" dirty="0">
                          <a:effectLst/>
                        </a:rPr>
                        <a:t>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700" kern="100" dirty="0">
                          <a:effectLst/>
                        </a:rPr>
                        <a:t>PROTOCOLS</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801678"/>
                  </a:ext>
                </a:extLst>
              </a:tr>
              <a:tr h="424862">
                <a:tc>
                  <a:txBody>
                    <a:bodyPr/>
                    <a:lstStyle/>
                    <a:p>
                      <a:pPr marL="0" marR="0" lvl="0" indent="0" algn="ctr">
                        <a:lnSpc>
                          <a:spcPct val="107000"/>
                        </a:lnSpc>
                        <a:spcBef>
                          <a:spcPts val="0"/>
                        </a:spcBef>
                        <a:spcAft>
                          <a:spcPts val="0"/>
                        </a:spcAft>
                        <a:buFont typeface="+mj-lt"/>
                        <a:buNone/>
                      </a:pPr>
                      <a:r>
                        <a:rPr lang="en-GB" sz="1500" kern="100" dirty="0">
                          <a:effectLst/>
                        </a:rPr>
                        <a:t>(7) Application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HTTP, SMTP, DNS, FTP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604187"/>
                  </a:ext>
                </a:extLst>
              </a:tr>
              <a:tr h="495456">
                <a:tc>
                  <a:txBody>
                    <a:bodyPr/>
                    <a:lstStyle/>
                    <a:p>
                      <a:pPr marL="0" marR="0" lvl="0" indent="0" algn="ctr">
                        <a:lnSpc>
                          <a:spcPct val="107000"/>
                        </a:lnSpc>
                        <a:spcBef>
                          <a:spcPts val="0"/>
                        </a:spcBef>
                        <a:spcAft>
                          <a:spcPts val="0"/>
                        </a:spcAft>
                        <a:buFont typeface="+mj-lt"/>
                        <a:buNone/>
                      </a:pPr>
                      <a:r>
                        <a:rPr lang="en-GB" sz="1500" kern="100" dirty="0">
                          <a:effectLst/>
                        </a:rPr>
                        <a:t>(6) Presentation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SSL, TLS</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7998874"/>
                  </a:ext>
                </a:extLst>
              </a:tr>
              <a:tr h="522010">
                <a:tc>
                  <a:txBody>
                    <a:bodyPr/>
                    <a:lstStyle/>
                    <a:p>
                      <a:pPr marL="0" marR="0" lvl="0" indent="0" algn="ctr">
                        <a:lnSpc>
                          <a:spcPct val="107000"/>
                        </a:lnSpc>
                        <a:spcBef>
                          <a:spcPts val="0"/>
                        </a:spcBef>
                        <a:spcAft>
                          <a:spcPts val="0"/>
                        </a:spcAft>
                        <a:buFont typeface="+mj-lt"/>
                        <a:buNone/>
                      </a:pPr>
                      <a:r>
                        <a:rPr lang="en-GB" sz="1500" kern="100" dirty="0">
                          <a:effectLst/>
                        </a:rPr>
                        <a:t>(5) Session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NetBIOS, SSH, SIP, RTP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481932"/>
                  </a:ext>
                </a:extLst>
              </a:tr>
              <a:tr h="520392">
                <a:tc>
                  <a:txBody>
                    <a:bodyPr/>
                    <a:lstStyle/>
                    <a:p>
                      <a:pPr marL="0" marR="0" lvl="0" indent="0" algn="ctr">
                        <a:lnSpc>
                          <a:spcPct val="107000"/>
                        </a:lnSpc>
                        <a:spcBef>
                          <a:spcPts val="0"/>
                        </a:spcBef>
                        <a:spcAft>
                          <a:spcPts val="0"/>
                        </a:spcAft>
                        <a:buFont typeface="+mj-lt"/>
                        <a:buNone/>
                      </a:pPr>
                      <a:r>
                        <a:rPr lang="en-GB" sz="1500" kern="100" dirty="0">
                          <a:effectLst/>
                        </a:rPr>
                        <a:t>(4) Transport Layer </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TCP, UDP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2117865"/>
                  </a:ext>
                </a:extLst>
              </a:tr>
              <a:tr h="424862">
                <a:tc>
                  <a:txBody>
                    <a:bodyPr/>
                    <a:lstStyle/>
                    <a:p>
                      <a:pPr marL="0" marR="0" lvl="0" indent="0" algn="ctr">
                        <a:lnSpc>
                          <a:spcPct val="107000"/>
                        </a:lnSpc>
                        <a:spcBef>
                          <a:spcPts val="0"/>
                        </a:spcBef>
                        <a:spcAft>
                          <a:spcPts val="0"/>
                        </a:spcAft>
                        <a:buFont typeface="+mj-lt"/>
                        <a:buNone/>
                      </a:pPr>
                      <a:r>
                        <a:rPr lang="en-GB" sz="1500" kern="100" dirty="0">
                          <a:effectLst/>
                        </a:rPr>
                        <a:t>(3) Network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IPv4, IPv6, ICMP, OSPF, EIGRP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821979"/>
                  </a:ext>
                </a:extLst>
              </a:tr>
              <a:tr h="494810">
                <a:tc>
                  <a:txBody>
                    <a:bodyPr/>
                    <a:lstStyle/>
                    <a:p>
                      <a:pPr marL="0" marR="0" lvl="0" indent="0" algn="ctr">
                        <a:lnSpc>
                          <a:spcPct val="107000"/>
                        </a:lnSpc>
                        <a:spcBef>
                          <a:spcPts val="0"/>
                        </a:spcBef>
                        <a:spcAft>
                          <a:spcPts val="0"/>
                        </a:spcAft>
                        <a:buFont typeface="+mj-lt"/>
                        <a:buNone/>
                      </a:pPr>
                      <a:r>
                        <a:rPr lang="en-GB" sz="1500" kern="100" dirty="0">
                          <a:effectLst/>
                        </a:rPr>
                        <a:t>(2) Data Link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Ethernet (IEEE 802.3), IEEE 802.1X,</a:t>
                      </a:r>
                      <a:endParaRPr lang="en-US" sz="1000" kern="100" dirty="0">
                        <a:effectLst/>
                      </a:endParaRPr>
                    </a:p>
                    <a:p>
                      <a:pPr marL="0" marR="0" algn="ctr">
                        <a:lnSpc>
                          <a:spcPct val="107000"/>
                        </a:lnSpc>
                        <a:spcBef>
                          <a:spcPts val="0"/>
                        </a:spcBef>
                        <a:spcAft>
                          <a:spcPts val="0"/>
                        </a:spcAft>
                      </a:pPr>
                      <a:r>
                        <a:rPr lang="en-GB" sz="1300" kern="100" dirty="0">
                          <a:effectLst/>
                        </a:rPr>
                        <a:t> Wi-Fi (IEEE 802.11)</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317552"/>
                  </a:ext>
                </a:extLst>
              </a:tr>
              <a:tr h="475304">
                <a:tc>
                  <a:txBody>
                    <a:bodyPr/>
                    <a:lstStyle/>
                    <a:p>
                      <a:pPr marL="0" marR="0" lvl="0" indent="0" algn="ctr">
                        <a:lnSpc>
                          <a:spcPct val="107000"/>
                        </a:lnSpc>
                        <a:spcBef>
                          <a:spcPts val="0"/>
                        </a:spcBef>
                        <a:spcAft>
                          <a:spcPts val="0"/>
                        </a:spcAft>
                        <a:buFont typeface="+mj-lt"/>
                        <a:buNone/>
                      </a:pPr>
                      <a:r>
                        <a:rPr lang="en-GB" sz="1500" kern="100" dirty="0">
                          <a:effectLst/>
                        </a:rPr>
                        <a:t>(1) Physical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Ethernet (IEEE 802.3), Wi-Fi (IEEE 802.11)</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0046933"/>
                  </a:ext>
                </a:extLst>
              </a:tr>
            </a:tbl>
          </a:graphicData>
        </a:graphic>
      </p:graphicFrame>
      <p:sp>
        <p:nvSpPr>
          <p:cNvPr id="20" name="Rectangle: Rounded Corners 19">
            <a:extLst>
              <a:ext uri="{FF2B5EF4-FFF2-40B4-BE49-F238E27FC236}">
                <a16:creationId xmlns:a16="http://schemas.microsoft.com/office/drawing/2014/main" id="{65B0B427-FD15-51A9-E7BE-B3B9949AA5FB}"/>
              </a:ext>
            </a:extLst>
          </p:cNvPr>
          <p:cNvSpPr/>
          <p:nvPr/>
        </p:nvSpPr>
        <p:spPr>
          <a:xfrm>
            <a:off x="775653" y="2040266"/>
            <a:ext cx="5442267" cy="1464934"/>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90A09BD8-95D8-2E20-6F15-0DB983F3C563}"/>
              </a:ext>
            </a:extLst>
          </p:cNvPr>
          <p:cNvSpPr txBox="1"/>
          <p:nvPr/>
        </p:nvSpPr>
        <p:spPr>
          <a:xfrm>
            <a:off x="6443029" y="824031"/>
            <a:ext cx="5273040" cy="5209937"/>
          </a:xfrm>
          <a:prstGeom prst="round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buFont typeface="Arial" panose="020B0604020202020204" pitchFamily="34" charset="0"/>
              <a:buChar char="•"/>
            </a:pPr>
            <a:r>
              <a:rPr lang="en-US" sz="2000" dirty="0"/>
              <a:t>Application – HTTP, SMTP, DNS, FTP. These protocols enable web browsing, email communication, domain name resolution, and file transfer services within the campus network.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Presentation - SSL/TLS for secure communication and encryption of data, preventing unauthorized access within the campus network.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Session – NetBIOS, SSH, SIP, RTP. These protocols establish and manage sessions between network devices for communication and remote access.</a:t>
            </a:r>
          </a:p>
        </p:txBody>
      </p:sp>
    </p:spTree>
    <p:extLst>
      <p:ext uri="{BB962C8B-B14F-4D97-AF65-F5344CB8AC3E}">
        <p14:creationId xmlns:p14="http://schemas.microsoft.com/office/powerpoint/2010/main" val="3339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2E15884-F67F-5236-6A2C-807387FC47C8}"/>
              </a:ext>
            </a:extLst>
          </p:cNvPr>
          <p:cNvSpPr/>
          <p:nvPr/>
        </p:nvSpPr>
        <p:spPr>
          <a:xfrm>
            <a:off x="898496" y="2032000"/>
            <a:ext cx="10460383" cy="342392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87082-1E9D-4BD2-93AB-13AA8789FA2B}"/>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t>INTRODUCTION</a:t>
            </a:r>
          </a:p>
        </p:txBody>
      </p:sp>
      <p:sp>
        <p:nvSpPr>
          <p:cNvPr id="4" name="Rectangle: Rounded Corners 3">
            <a:extLst>
              <a:ext uri="{FF2B5EF4-FFF2-40B4-BE49-F238E27FC236}">
                <a16:creationId xmlns:a16="http://schemas.microsoft.com/office/drawing/2014/main" id="{DB6C850F-CCFA-4BBA-90D3-7E975AB772BA}"/>
              </a:ext>
            </a:extLst>
          </p:cNvPr>
          <p:cNvSpPr/>
          <p:nvPr/>
        </p:nvSpPr>
        <p:spPr>
          <a:xfrm>
            <a:off x="1141413" y="2411503"/>
            <a:ext cx="9768634" cy="2553891"/>
          </a:xfrm>
          <a:prstGeom prst="round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US" sz="2400" dirty="0">
                <a:latin typeface="Tw Cen MT" panose="020B0602020104020603" pitchFamily="34" charset="0"/>
              </a:rPr>
              <a:t>							XYZ University is a large university with 7 branches located throughout the country. The university has over 50,000 students, faculty, and staff members who rely heavily on the university's network for research, communication, and learning. The university's IT department is responsible for designing and maintaining the network infrastructure for all the campuses.</a:t>
            </a:r>
          </a:p>
        </p:txBody>
      </p:sp>
      <p:pic>
        <p:nvPicPr>
          <p:cNvPr id="3" name="Picture 2" descr="A picture containing text, screenshot, font, graphics&#10;&#10;Description automatically generated">
            <a:extLst>
              <a:ext uri="{FF2B5EF4-FFF2-40B4-BE49-F238E27FC236}">
                <a16:creationId xmlns:a16="http://schemas.microsoft.com/office/drawing/2014/main" id="{BD96D655-DD5B-5C34-270F-9CC569E501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Tree>
    <p:extLst>
      <p:ext uri="{BB962C8B-B14F-4D97-AF65-F5344CB8AC3E}">
        <p14:creationId xmlns:p14="http://schemas.microsoft.com/office/powerpoint/2010/main" val="77086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02E7364-B455-0F1E-0B7F-1DCACCD97CFC}"/>
              </a:ext>
            </a:extLst>
          </p:cNvPr>
          <p:cNvSpPr/>
          <p:nvPr/>
        </p:nvSpPr>
        <p:spPr>
          <a:xfrm>
            <a:off x="6443028" y="318181"/>
            <a:ext cx="5373052" cy="622164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CF577-59DB-40BE-BB69-BDB5983F50A7}"/>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PROTOCOLS</a:t>
            </a:r>
          </a:p>
        </p:txBody>
      </p:sp>
      <p:pic>
        <p:nvPicPr>
          <p:cNvPr id="3" name="Picture 2" descr="A picture containing text, screenshot, font, graphics&#10;&#10;Description automatically generated">
            <a:extLst>
              <a:ext uri="{FF2B5EF4-FFF2-40B4-BE49-F238E27FC236}">
                <a16:creationId xmlns:a16="http://schemas.microsoft.com/office/drawing/2014/main" id="{4E469E69-93A8-59E6-93A6-1D122DAA7E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graphicFrame>
        <p:nvGraphicFramePr>
          <p:cNvPr id="4" name="Table 3">
            <a:extLst>
              <a:ext uri="{FF2B5EF4-FFF2-40B4-BE49-F238E27FC236}">
                <a16:creationId xmlns:a16="http://schemas.microsoft.com/office/drawing/2014/main" id="{A8842F49-58F8-ABAE-3F43-71EA065969EA}"/>
              </a:ext>
            </a:extLst>
          </p:cNvPr>
          <p:cNvGraphicFramePr>
            <a:graphicFrameLocks noGrp="1"/>
          </p:cNvGraphicFramePr>
          <p:nvPr>
            <p:extLst>
              <p:ext uri="{D42A27DB-BD31-4B8C-83A1-F6EECF244321}">
                <p14:modId xmlns:p14="http://schemas.microsoft.com/office/powerpoint/2010/main" val="3127356989"/>
              </p:ext>
            </p:extLst>
          </p:nvPr>
        </p:nvGraphicFramePr>
        <p:xfrm>
          <a:off x="990642" y="1551968"/>
          <a:ext cx="5095198" cy="3853152"/>
        </p:xfrm>
        <a:graphic>
          <a:graphicData uri="http://schemas.openxmlformats.org/drawingml/2006/table">
            <a:tbl>
              <a:tblPr firstRow="1" firstCol="1" bandRow="1">
                <a:tableStyleId>{68D230F3-CF80-4859-8CE7-A43EE81993B5}</a:tableStyleId>
              </a:tblPr>
              <a:tblGrid>
                <a:gridCol w="2289072">
                  <a:extLst>
                    <a:ext uri="{9D8B030D-6E8A-4147-A177-3AD203B41FA5}">
                      <a16:colId xmlns:a16="http://schemas.microsoft.com/office/drawing/2014/main" val="1634731278"/>
                    </a:ext>
                  </a:extLst>
                </a:gridCol>
                <a:gridCol w="2806126">
                  <a:extLst>
                    <a:ext uri="{9D8B030D-6E8A-4147-A177-3AD203B41FA5}">
                      <a16:colId xmlns:a16="http://schemas.microsoft.com/office/drawing/2014/main" val="1516492939"/>
                    </a:ext>
                  </a:extLst>
                </a:gridCol>
              </a:tblGrid>
              <a:tr h="495456">
                <a:tc>
                  <a:txBody>
                    <a:bodyPr/>
                    <a:lstStyle/>
                    <a:p>
                      <a:pPr marL="0" marR="0" algn="ctr">
                        <a:lnSpc>
                          <a:spcPct val="107000"/>
                        </a:lnSpc>
                        <a:spcBef>
                          <a:spcPts val="0"/>
                        </a:spcBef>
                        <a:spcAft>
                          <a:spcPts val="0"/>
                        </a:spcAft>
                      </a:pPr>
                      <a:r>
                        <a:rPr lang="en-GB" sz="1700" kern="100" dirty="0">
                          <a:effectLst/>
                        </a:rPr>
                        <a:t>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700" kern="100" dirty="0">
                          <a:effectLst/>
                        </a:rPr>
                        <a:t>PROTOCOLS</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801678"/>
                  </a:ext>
                </a:extLst>
              </a:tr>
              <a:tr h="424862">
                <a:tc>
                  <a:txBody>
                    <a:bodyPr/>
                    <a:lstStyle/>
                    <a:p>
                      <a:pPr marL="0" marR="0" lvl="0" indent="0" algn="ctr">
                        <a:lnSpc>
                          <a:spcPct val="107000"/>
                        </a:lnSpc>
                        <a:spcBef>
                          <a:spcPts val="0"/>
                        </a:spcBef>
                        <a:spcAft>
                          <a:spcPts val="0"/>
                        </a:spcAft>
                        <a:buFont typeface="+mj-lt"/>
                        <a:buNone/>
                      </a:pPr>
                      <a:r>
                        <a:rPr lang="en-GB" sz="1500" kern="100" dirty="0">
                          <a:effectLst/>
                        </a:rPr>
                        <a:t>(7) Application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HTTP, SMTP, DNS, FTP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604187"/>
                  </a:ext>
                </a:extLst>
              </a:tr>
              <a:tr h="495456">
                <a:tc>
                  <a:txBody>
                    <a:bodyPr/>
                    <a:lstStyle/>
                    <a:p>
                      <a:pPr marL="0" marR="0" lvl="0" indent="0" algn="ctr">
                        <a:lnSpc>
                          <a:spcPct val="107000"/>
                        </a:lnSpc>
                        <a:spcBef>
                          <a:spcPts val="0"/>
                        </a:spcBef>
                        <a:spcAft>
                          <a:spcPts val="0"/>
                        </a:spcAft>
                        <a:buFont typeface="+mj-lt"/>
                        <a:buNone/>
                      </a:pPr>
                      <a:r>
                        <a:rPr lang="en-GB" sz="1500" kern="100" dirty="0">
                          <a:effectLst/>
                        </a:rPr>
                        <a:t>(6) Presentation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SSL, TLS</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7998874"/>
                  </a:ext>
                </a:extLst>
              </a:tr>
              <a:tr h="522010">
                <a:tc>
                  <a:txBody>
                    <a:bodyPr/>
                    <a:lstStyle/>
                    <a:p>
                      <a:pPr marL="0" marR="0" lvl="0" indent="0" algn="ctr">
                        <a:lnSpc>
                          <a:spcPct val="107000"/>
                        </a:lnSpc>
                        <a:spcBef>
                          <a:spcPts val="0"/>
                        </a:spcBef>
                        <a:spcAft>
                          <a:spcPts val="0"/>
                        </a:spcAft>
                        <a:buFont typeface="+mj-lt"/>
                        <a:buNone/>
                      </a:pPr>
                      <a:r>
                        <a:rPr lang="en-GB" sz="1500" kern="100" dirty="0">
                          <a:effectLst/>
                        </a:rPr>
                        <a:t>(5) Session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NetBIOS, SSH, SIP, RTP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481932"/>
                  </a:ext>
                </a:extLst>
              </a:tr>
              <a:tr h="520392">
                <a:tc>
                  <a:txBody>
                    <a:bodyPr/>
                    <a:lstStyle/>
                    <a:p>
                      <a:pPr marL="0" marR="0" lvl="0" indent="0" algn="ctr">
                        <a:lnSpc>
                          <a:spcPct val="107000"/>
                        </a:lnSpc>
                        <a:spcBef>
                          <a:spcPts val="0"/>
                        </a:spcBef>
                        <a:spcAft>
                          <a:spcPts val="0"/>
                        </a:spcAft>
                        <a:buFont typeface="+mj-lt"/>
                        <a:buNone/>
                      </a:pPr>
                      <a:r>
                        <a:rPr lang="en-GB" sz="1500" kern="100" dirty="0">
                          <a:effectLst/>
                        </a:rPr>
                        <a:t>(4) Transport Layer </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TCP, UDP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2117865"/>
                  </a:ext>
                </a:extLst>
              </a:tr>
              <a:tr h="424862">
                <a:tc>
                  <a:txBody>
                    <a:bodyPr/>
                    <a:lstStyle/>
                    <a:p>
                      <a:pPr marL="0" marR="0" lvl="0" indent="0" algn="ctr">
                        <a:lnSpc>
                          <a:spcPct val="107000"/>
                        </a:lnSpc>
                        <a:spcBef>
                          <a:spcPts val="0"/>
                        </a:spcBef>
                        <a:spcAft>
                          <a:spcPts val="0"/>
                        </a:spcAft>
                        <a:buFont typeface="+mj-lt"/>
                        <a:buNone/>
                      </a:pPr>
                      <a:r>
                        <a:rPr lang="en-GB" sz="1500" kern="100" dirty="0">
                          <a:effectLst/>
                        </a:rPr>
                        <a:t>(3) Network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IPv4, IPv6, ICMP, OSPF, EIGRP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821979"/>
                  </a:ext>
                </a:extLst>
              </a:tr>
              <a:tr h="494810">
                <a:tc>
                  <a:txBody>
                    <a:bodyPr/>
                    <a:lstStyle/>
                    <a:p>
                      <a:pPr marL="0" marR="0" lvl="0" indent="0" algn="ctr">
                        <a:lnSpc>
                          <a:spcPct val="107000"/>
                        </a:lnSpc>
                        <a:spcBef>
                          <a:spcPts val="0"/>
                        </a:spcBef>
                        <a:spcAft>
                          <a:spcPts val="0"/>
                        </a:spcAft>
                        <a:buFont typeface="+mj-lt"/>
                        <a:buNone/>
                      </a:pPr>
                      <a:r>
                        <a:rPr lang="en-GB" sz="1500" kern="100" dirty="0">
                          <a:effectLst/>
                        </a:rPr>
                        <a:t>(2) Data Link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Ethernet (IEEE 802.3), IEEE 802.1X,</a:t>
                      </a:r>
                      <a:endParaRPr lang="en-US" sz="1000" kern="100" dirty="0">
                        <a:effectLst/>
                      </a:endParaRPr>
                    </a:p>
                    <a:p>
                      <a:pPr marL="0" marR="0" algn="ctr">
                        <a:lnSpc>
                          <a:spcPct val="107000"/>
                        </a:lnSpc>
                        <a:spcBef>
                          <a:spcPts val="0"/>
                        </a:spcBef>
                        <a:spcAft>
                          <a:spcPts val="0"/>
                        </a:spcAft>
                      </a:pPr>
                      <a:r>
                        <a:rPr lang="en-GB" sz="1300" kern="100" dirty="0">
                          <a:effectLst/>
                        </a:rPr>
                        <a:t> Wi-Fi (IEEE 802.11)</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317552"/>
                  </a:ext>
                </a:extLst>
              </a:tr>
              <a:tr h="475304">
                <a:tc>
                  <a:txBody>
                    <a:bodyPr/>
                    <a:lstStyle/>
                    <a:p>
                      <a:pPr marL="0" marR="0" lvl="0" indent="0" algn="ctr">
                        <a:lnSpc>
                          <a:spcPct val="107000"/>
                        </a:lnSpc>
                        <a:spcBef>
                          <a:spcPts val="0"/>
                        </a:spcBef>
                        <a:spcAft>
                          <a:spcPts val="0"/>
                        </a:spcAft>
                        <a:buFont typeface="+mj-lt"/>
                        <a:buNone/>
                      </a:pPr>
                      <a:r>
                        <a:rPr lang="en-GB" sz="1500" kern="100" dirty="0">
                          <a:effectLst/>
                        </a:rPr>
                        <a:t>(1) Physical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Ethernet (IEEE 802.3), Wi-Fi (IEEE 802.11)</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0046933"/>
                  </a:ext>
                </a:extLst>
              </a:tr>
            </a:tbl>
          </a:graphicData>
        </a:graphic>
      </p:graphicFrame>
      <p:sp>
        <p:nvSpPr>
          <p:cNvPr id="5" name="Rectangle: Rounded Corners 4">
            <a:extLst>
              <a:ext uri="{FF2B5EF4-FFF2-40B4-BE49-F238E27FC236}">
                <a16:creationId xmlns:a16="http://schemas.microsoft.com/office/drawing/2014/main" id="{EE75A2B9-3CFD-CFA8-4EAF-426DD389EDD6}"/>
              </a:ext>
            </a:extLst>
          </p:cNvPr>
          <p:cNvSpPr/>
          <p:nvPr/>
        </p:nvSpPr>
        <p:spPr>
          <a:xfrm>
            <a:off x="775653" y="3478544"/>
            <a:ext cx="5442267" cy="1002016"/>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53C4E18C-AAEE-7DC2-B822-85070927AFC1}"/>
              </a:ext>
            </a:extLst>
          </p:cNvPr>
          <p:cNvSpPr txBox="1"/>
          <p:nvPr/>
        </p:nvSpPr>
        <p:spPr>
          <a:xfrm>
            <a:off x="6292462" y="417268"/>
            <a:ext cx="5647331" cy="6122551"/>
          </a:xfrm>
          <a:prstGeom prst="round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buFont typeface="Arial" panose="020B0604020202020204" pitchFamily="34" charset="0"/>
              <a:buChar char="•"/>
            </a:pPr>
            <a:r>
              <a:rPr lang="en-US" sz="2000" dirty="0"/>
              <a:t>Transport - TCP (Transmission Control Protocol) for reliable, connection-oriented data transfer. UDP (User Datagram Protocol) for fast, connectionless data transfer over the campus network</a:t>
            </a:r>
          </a:p>
          <a:p>
            <a:pPr marL="742950" lvl="1" indent="-285750">
              <a:buFont typeface="Arial" panose="020B0604020202020204" pitchFamily="34" charset="0"/>
              <a:buChar char="•"/>
            </a:pPr>
            <a:r>
              <a:rPr lang="en-US" dirty="0"/>
              <a:t>TCP – accessing shared resources / submitting assignments.</a:t>
            </a:r>
          </a:p>
          <a:p>
            <a:pPr marL="742950" lvl="1" indent="-285750">
              <a:buFont typeface="Arial" panose="020B0604020202020204" pitchFamily="34" charset="0"/>
              <a:buChar char="•"/>
            </a:pPr>
            <a:r>
              <a:rPr lang="en-US" dirty="0"/>
              <a:t>UDP – Video Streaming / Online Learning Session</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Network Layer – IP (IPv4 and IPv6) for addressing and routing packets between networks.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OSPF (Open Shortest Path First) or EIGRP (Enhanced Interior Gateway Routing Protocol) for dynamic routing within the university network</a:t>
            </a:r>
          </a:p>
        </p:txBody>
      </p:sp>
    </p:spTree>
    <p:extLst>
      <p:ext uri="{BB962C8B-B14F-4D97-AF65-F5344CB8AC3E}">
        <p14:creationId xmlns:p14="http://schemas.microsoft.com/office/powerpoint/2010/main" val="2336352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66B5A59-38EB-7BE7-6960-FB226068AE27}"/>
              </a:ext>
            </a:extLst>
          </p:cNvPr>
          <p:cNvSpPr/>
          <p:nvPr/>
        </p:nvSpPr>
        <p:spPr>
          <a:xfrm>
            <a:off x="6424542" y="325474"/>
            <a:ext cx="5200332" cy="620705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CF577-59DB-40BE-BB69-BDB5983F50A7}"/>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PROTOCOLS</a:t>
            </a:r>
          </a:p>
        </p:txBody>
      </p:sp>
      <p:pic>
        <p:nvPicPr>
          <p:cNvPr id="3" name="Picture 2" descr="A picture containing text, screenshot, font, graphics&#10;&#10;Description automatically generated">
            <a:extLst>
              <a:ext uri="{FF2B5EF4-FFF2-40B4-BE49-F238E27FC236}">
                <a16:creationId xmlns:a16="http://schemas.microsoft.com/office/drawing/2014/main" id="{4E469E69-93A8-59E6-93A6-1D122DAA7ED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graphicFrame>
        <p:nvGraphicFramePr>
          <p:cNvPr id="4" name="Table 3">
            <a:extLst>
              <a:ext uri="{FF2B5EF4-FFF2-40B4-BE49-F238E27FC236}">
                <a16:creationId xmlns:a16="http://schemas.microsoft.com/office/drawing/2014/main" id="{8B615D3E-DB18-7B06-4577-5F4AA2D87932}"/>
              </a:ext>
            </a:extLst>
          </p:cNvPr>
          <p:cNvGraphicFramePr>
            <a:graphicFrameLocks noGrp="1"/>
          </p:cNvGraphicFramePr>
          <p:nvPr>
            <p:extLst>
              <p:ext uri="{D42A27DB-BD31-4B8C-83A1-F6EECF244321}">
                <p14:modId xmlns:p14="http://schemas.microsoft.com/office/powerpoint/2010/main" val="3266036721"/>
              </p:ext>
            </p:extLst>
          </p:nvPr>
        </p:nvGraphicFramePr>
        <p:xfrm>
          <a:off x="990642" y="1551968"/>
          <a:ext cx="5095198" cy="3853152"/>
        </p:xfrm>
        <a:graphic>
          <a:graphicData uri="http://schemas.openxmlformats.org/drawingml/2006/table">
            <a:tbl>
              <a:tblPr firstRow="1" firstCol="1" bandRow="1">
                <a:tableStyleId>{68D230F3-CF80-4859-8CE7-A43EE81993B5}</a:tableStyleId>
              </a:tblPr>
              <a:tblGrid>
                <a:gridCol w="2289072">
                  <a:extLst>
                    <a:ext uri="{9D8B030D-6E8A-4147-A177-3AD203B41FA5}">
                      <a16:colId xmlns:a16="http://schemas.microsoft.com/office/drawing/2014/main" val="1634731278"/>
                    </a:ext>
                  </a:extLst>
                </a:gridCol>
                <a:gridCol w="2806126">
                  <a:extLst>
                    <a:ext uri="{9D8B030D-6E8A-4147-A177-3AD203B41FA5}">
                      <a16:colId xmlns:a16="http://schemas.microsoft.com/office/drawing/2014/main" val="1516492939"/>
                    </a:ext>
                  </a:extLst>
                </a:gridCol>
              </a:tblGrid>
              <a:tr h="495456">
                <a:tc>
                  <a:txBody>
                    <a:bodyPr/>
                    <a:lstStyle/>
                    <a:p>
                      <a:pPr marL="0" marR="0" algn="ctr">
                        <a:lnSpc>
                          <a:spcPct val="107000"/>
                        </a:lnSpc>
                        <a:spcBef>
                          <a:spcPts val="0"/>
                        </a:spcBef>
                        <a:spcAft>
                          <a:spcPts val="0"/>
                        </a:spcAft>
                      </a:pPr>
                      <a:r>
                        <a:rPr lang="en-GB" sz="1700" kern="100" dirty="0">
                          <a:effectLst/>
                        </a:rPr>
                        <a:t>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700" kern="100" dirty="0">
                          <a:effectLst/>
                        </a:rPr>
                        <a:t>PROTOCOLS</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801678"/>
                  </a:ext>
                </a:extLst>
              </a:tr>
              <a:tr h="424862">
                <a:tc>
                  <a:txBody>
                    <a:bodyPr/>
                    <a:lstStyle/>
                    <a:p>
                      <a:pPr marL="0" marR="0" lvl="0" indent="0" algn="ctr">
                        <a:lnSpc>
                          <a:spcPct val="107000"/>
                        </a:lnSpc>
                        <a:spcBef>
                          <a:spcPts val="0"/>
                        </a:spcBef>
                        <a:spcAft>
                          <a:spcPts val="0"/>
                        </a:spcAft>
                        <a:buFont typeface="+mj-lt"/>
                        <a:buNone/>
                      </a:pPr>
                      <a:r>
                        <a:rPr lang="en-GB" sz="1500" kern="100" dirty="0">
                          <a:effectLst/>
                        </a:rPr>
                        <a:t>(7) Application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HTTP, SMTP, DNS, FTP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604187"/>
                  </a:ext>
                </a:extLst>
              </a:tr>
              <a:tr h="495456">
                <a:tc>
                  <a:txBody>
                    <a:bodyPr/>
                    <a:lstStyle/>
                    <a:p>
                      <a:pPr marL="0" marR="0" lvl="0" indent="0" algn="ctr">
                        <a:lnSpc>
                          <a:spcPct val="107000"/>
                        </a:lnSpc>
                        <a:spcBef>
                          <a:spcPts val="0"/>
                        </a:spcBef>
                        <a:spcAft>
                          <a:spcPts val="0"/>
                        </a:spcAft>
                        <a:buFont typeface="+mj-lt"/>
                        <a:buNone/>
                      </a:pPr>
                      <a:r>
                        <a:rPr lang="en-GB" sz="1500" kern="100" dirty="0">
                          <a:effectLst/>
                        </a:rPr>
                        <a:t>(6) Presentation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SSL, TLS</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7998874"/>
                  </a:ext>
                </a:extLst>
              </a:tr>
              <a:tr h="522010">
                <a:tc>
                  <a:txBody>
                    <a:bodyPr/>
                    <a:lstStyle/>
                    <a:p>
                      <a:pPr marL="0" marR="0" lvl="0" indent="0" algn="ctr">
                        <a:lnSpc>
                          <a:spcPct val="107000"/>
                        </a:lnSpc>
                        <a:spcBef>
                          <a:spcPts val="0"/>
                        </a:spcBef>
                        <a:spcAft>
                          <a:spcPts val="0"/>
                        </a:spcAft>
                        <a:buFont typeface="+mj-lt"/>
                        <a:buNone/>
                      </a:pPr>
                      <a:r>
                        <a:rPr lang="en-GB" sz="1500" kern="100" dirty="0">
                          <a:effectLst/>
                        </a:rPr>
                        <a:t>(5) Session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NetBIOS, SSH, SIP, RTP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481932"/>
                  </a:ext>
                </a:extLst>
              </a:tr>
              <a:tr h="520392">
                <a:tc>
                  <a:txBody>
                    <a:bodyPr/>
                    <a:lstStyle/>
                    <a:p>
                      <a:pPr marL="0" marR="0" lvl="0" indent="0" algn="ctr">
                        <a:lnSpc>
                          <a:spcPct val="107000"/>
                        </a:lnSpc>
                        <a:spcBef>
                          <a:spcPts val="0"/>
                        </a:spcBef>
                        <a:spcAft>
                          <a:spcPts val="0"/>
                        </a:spcAft>
                        <a:buFont typeface="+mj-lt"/>
                        <a:buNone/>
                      </a:pPr>
                      <a:r>
                        <a:rPr lang="en-GB" sz="1500" kern="100" dirty="0">
                          <a:effectLst/>
                        </a:rPr>
                        <a:t>(4) Transport Layer </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TCP, UDP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2117865"/>
                  </a:ext>
                </a:extLst>
              </a:tr>
              <a:tr h="424862">
                <a:tc>
                  <a:txBody>
                    <a:bodyPr/>
                    <a:lstStyle/>
                    <a:p>
                      <a:pPr marL="0" marR="0" lvl="0" indent="0" algn="ctr">
                        <a:lnSpc>
                          <a:spcPct val="107000"/>
                        </a:lnSpc>
                        <a:spcBef>
                          <a:spcPts val="0"/>
                        </a:spcBef>
                        <a:spcAft>
                          <a:spcPts val="0"/>
                        </a:spcAft>
                        <a:buFont typeface="+mj-lt"/>
                        <a:buNone/>
                      </a:pPr>
                      <a:r>
                        <a:rPr lang="en-GB" sz="1500" kern="100" dirty="0">
                          <a:effectLst/>
                        </a:rPr>
                        <a:t>(3) Network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IPv4, IPv6, ICMP, OSPF, EIGRP</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821979"/>
                  </a:ext>
                </a:extLst>
              </a:tr>
              <a:tr h="494810">
                <a:tc>
                  <a:txBody>
                    <a:bodyPr/>
                    <a:lstStyle/>
                    <a:p>
                      <a:pPr marL="0" marR="0" lvl="0" indent="0" algn="ctr">
                        <a:lnSpc>
                          <a:spcPct val="107000"/>
                        </a:lnSpc>
                        <a:spcBef>
                          <a:spcPts val="0"/>
                        </a:spcBef>
                        <a:spcAft>
                          <a:spcPts val="0"/>
                        </a:spcAft>
                        <a:buFont typeface="+mj-lt"/>
                        <a:buNone/>
                      </a:pPr>
                      <a:r>
                        <a:rPr lang="en-GB" sz="1500" kern="100" dirty="0">
                          <a:effectLst/>
                        </a:rPr>
                        <a:t>(2) Data Link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Ethernet (IEEE 802.3), IEEE 802.1X,</a:t>
                      </a:r>
                      <a:endParaRPr lang="en-US" sz="1000" kern="100" dirty="0">
                        <a:effectLst/>
                      </a:endParaRPr>
                    </a:p>
                    <a:p>
                      <a:pPr marL="0" marR="0" algn="ctr">
                        <a:lnSpc>
                          <a:spcPct val="107000"/>
                        </a:lnSpc>
                        <a:spcBef>
                          <a:spcPts val="0"/>
                        </a:spcBef>
                        <a:spcAft>
                          <a:spcPts val="0"/>
                        </a:spcAft>
                      </a:pPr>
                      <a:r>
                        <a:rPr lang="en-GB" sz="1300" kern="100" dirty="0">
                          <a:effectLst/>
                        </a:rPr>
                        <a:t> Wi-Fi (IEEE 802.11)</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317552"/>
                  </a:ext>
                </a:extLst>
              </a:tr>
              <a:tr h="475304">
                <a:tc>
                  <a:txBody>
                    <a:bodyPr/>
                    <a:lstStyle/>
                    <a:p>
                      <a:pPr marL="0" marR="0" lvl="0" indent="0" algn="ctr">
                        <a:lnSpc>
                          <a:spcPct val="107000"/>
                        </a:lnSpc>
                        <a:spcBef>
                          <a:spcPts val="0"/>
                        </a:spcBef>
                        <a:spcAft>
                          <a:spcPts val="0"/>
                        </a:spcAft>
                        <a:buFont typeface="+mj-lt"/>
                        <a:buNone/>
                      </a:pPr>
                      <a:r>
                        <a:rPr lang="en-GB" sz="1500" kern="100" dirty="0">
                          <a:effectLst/>
                        </a:rPr>
                        <a:t>(1) Physical Layer</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GB" sz="1300" kern="100" dirty="0">
                          <a:effectLst/>
                        </a:rPr>
                        <a:t> Ethernet (IEEE 802.3), Wi-Fi (IEEE 802.11)</a:t>
                      </a:r>
                      <a:endParaRPr lang="en-US" sz="1000" kern="100" dirty="0">
                        <a:effectLst/>
                        <a:latin typeface="Calibri" panose="020F0502020204030204" pitchFamily="34" charset="0"/>
                        <a:ea typeface="Calibri" panose="020F0502020204030204" pitchFamily="34" charset="0"/>
                        <a:cs typeface="Latha" panose="020B0604020202020204" pitchFamily="34" charset="0"/>
                      </a:endParaRPr>
                    </a:p>
                  </a:txBody>
                  <a:tcPr marL="65447" marR="65447"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0046933"/>
                  </a:ext>
                </a:extLst>
              </a:tr>
            </a:tbl>
          </a:graphicData>
        </a:graphic>
      </p:graphicFrame>
      <p:sp>
        <p:nvSpPr>
          <p:cNvPr id="5" name="Rectangle: Rounded Corners 4">
            <a:extLst>
              <a:ext uri="{FF2B5EF4-FFF2-40B4-BE49-F238E27FC236}">
                <a16:creationId xmlns:a16="http://schemas.microsoft.com/office/drawing/2014/main" id="{291A2331-361D-E5BF-D21B-82AB5287164F}"/>
              </a:ext>
            </a:extLst>
          </p:cNvPr>
          <p:cNvSpPr/>
          <p:nvPr/>
        </p:nvSpPr>
        <p:spPr>
          <a:xfrm>
            <a:off x="775653" y="4431072"/>
            <a:ext cx="5442267" cy="1002016"/>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BBD80621-F7FD-FB69-EB37-F60E65C6E46C}"/>
              </a:ext>
            </a:extLst>
          </p:cNvPr>
          <p:cNvSpPr txBox="1"/>
          <p:nvPr/>
        </p:nvSpPr>
        <p:spPr>
          <a:xfrm>
            <a:off x="6292462" y="417268"/>
            <a:ext cx="5574418" cy="590698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buFont typeface="Arial" panose="020B0604020202020204" pitchFamily="34" charset="0"/>
              <a:buChar char="•"/>
            </a:pPr>
            <a:r>
              <a:rPr lang="en-US" dirty="0"/>
              <a:t>Data Link - Ethernet (IEEE 802.3) for framing and transmitting data over the local network. IEEE 802.1X for port-based network access and IEEE 802.11 provides wireless communication.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Physical - Ethernet (IEEE 802.3) for the physical transmission of data over the network and IEEE 802.11 for wireless communication.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Ethernet</a:t>
            </a:r>
          </a:p>
          <a:p>
            <a:pPr marL="742950" lvl="1" indent="-285750">
              <a:buFont typeface="Arial" panose="020B0604020202020204" pitchFamily="34" charset="0"/>
              <a:buChar char="•"/>
            </a:pPr>
            <a:r>
              <a:rPr lang="en-US" sz="1600" dirty="0"/>
              <a:t>10 Mbps</a:t>
            </a:r>
          </a:p>
          <a:p>
            <a:pPr marL="742950" lvl="1" indent="-285750">
              <a:buFont typeface="Arial" panose="020B0604020202020204" pitchFamily="34" charset="0"/>
              <a:buChar char="•"/>
            </a:pPr>
            <a:r>
              <a:rPr lang="en-US" sz="1600" dirty="0"/>
              <a:t>100 Mbps (Fast Ethernet)</a:t>
            </a:r>
          </a:p>
          <a:p>
            <a:pPr marL="742950" lvl="1" indent="-285750">
              <a:buFont typeface="Arial" panose="020B0604020202020204" pitchFamily="34" charset="0"/>
              <a:buChar char="•"/>
            </a:pPr>
            <a:r>
              <a:rPr lang="en-US" sz="1600" dirty="0"/>
              <a:t>1 Gbps (Gigabit Ethernet)</a:t>
            </a:r>
          </a:p>
          <a:p>
            <a:pPr marL="742950" lvl="1" indent="-285750">
              <a:buFont typeface="Arial" panose="020B0604020202020204" pitchFamily="34" charset="0"/>
              <a:buChar char="•"/>
            </a:pPr>
            <a:r>
              <a:rPr lang="en-US" sz="1600" dirty="0"/>
              <a:t>10 Gbps (10 Gigabit Ethernet)</a:t>
            </a:r>
            <a:endParaRPr lang="en-US" sz="2000" dirty="0"/>
          </a:p>
          <a:p>
            <a:pPr marL="285750" indent="-285750">
              <a:buFont typeface="Arial" panose="020B0604020202020204" pitchFamily="34" charset="0"/>
              <a:buChar char="•"/>
            </a:pPr>
            <a:r>
              <a:rPr lang="en-US" dirty="0"/>
              <a:t>Wireless (IEEE 802.11</a:t>
            </a:r>
            <a:r>
              <a:rPr lang="en-US" sz="2000" dirty="0"/>
              <a:t>)</a:t>
            </a:r>
          </a:p>
          <a:p>
            <a:pPr marL="742950" lvl="1" indent="-285750">
              <a:buFont typeface="Arial" panose="020B0604020202020204" pitchFamily="34" charset="0"/>
              <a:buChar char="•"/>
            </a:pPr>
            <a:r>
              <a:rPr lang="en-US" sz="1600" dirty="0"/>
              <a:t>802.11b</a:t>
            </a:r>
          </a:p>
          <a:p>
            <a:pPr marL="742950" lvl="1" indent="-285750">
              <a:buFont typeface="Arial" panose="020B0604020202020204" pitchFamily="34" charset="0"/>
              <a:buChar char="•"/>
            </a:pPr>
            <a:r>
              <a:rPr lang="en-US" sz="1600" dirty="0"/>
              <a:t>802.11g</a:t>
            </a:r>
          </a:p>
          <a:p>
            <a:pPr marL="742950" lvl="1" indent="-285750">
              <a:buFont typeface="Arial" panose="020B0604020202020204" pitchFamily="34" charset="0"/>
              <a:buChar char="•"/>
            </a:pPr>
            <a:r>
              <a:rPr lang="en-US" sz="1600" dirty="0"/>
              <a:t>802.11n</a:t>
            </a:r>
          </a:p>
          <a:p>
            <a:pPr marL="742950" lvl="1" indent="-285750">
              <a:buFont typeface="Arial" panose="020B0604020202020204" pitchFamily="34" charset="0"/>
              <a:buChar char="•"/>
            </a:pPr>
            <a:r>
              <a:rPr lang="en-US" sz="1600" dirty="0"/>
              <a:t>802.11ac</a:t>
            </a:r>
          </a:p>
          <a:p>
            <a:pPr marL="742950" lvl="1" indent="-285750">
              <a:buFont typeface="Arial" panose="020B0604020202020204" pitchFamily="34" charset="0"/>
              <a:buChar char="•"/>
            </a:pPr>
            <a:r>
              <a:rPr lang="en-US" sz="1600" dirty="0"/>
              <a:t>802.11ax</a:t>
            </a:r>
          </a:p>
        </p:txBody>
      </p:sp>
    </p:spTree>
    <p:extLst>
      <p:ext uri="{BB962C8B-B14F-4D97-AF65-F5344CB8AC3E}">
        <p14:creationId xmlns:p14="http://schemas.microsoft.com/office/powerpoint/2010/main" val="4164299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graphics&#10;&#10;Description automatically generated">
            <a:extLst>
              <a:ext uri="{FF2B5EF4-FFF2-40B4-BE49-F238E27FC236}">
                <a16:creationId xmlns:a16="http://schemas.microsoft.com/office/drawing/2014/main" id="{9A8DEDF3-12DE-1531-6847-9EFF62BAFA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0" name="Title 1">
            <a:extLst>
              <a:ext uri="{FF2B5EF4-FFF2-40B4-BE49-F238E27FC236}">
                <a16:creationId xmlns:a16="http://schemas.microsoft.com/office/drawing/2014/main" id="{4C38E0CA-3FA4-046D-E006-8C6C68BC24C7}"/>
              </a:ext>
            </a:extLst>
          </p:cNvPr>
          <p:cNvSpPr txBox="1">
            <a:spLocks/>
          </p:cNvSpPr>
          <p:nvPr/>
        </p:nvSpPr>
        <p:spPr>
          <a:xfrm>
            <a:off x="497841" y="2828939"/>
            <a:ext cx="11196318" cy="120012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000" dirty="0">
                <a:latin typeface="Tw Cen MT" panose="020B0602020104020603" pitchFamily="34" charset="0"/>
              </a:rPr>
              <a:t>IP ADDRESSING SCHEMA</a:t>
            </a:r>
          </a:p>
          <a:p>
            <a:pPr algn="ctr"/>
            <a:endParaRPr lang="en-US" sz="6000" dirty="0">
              <a:latin typeface="Tw Cen MT" panose="020B0602020104020603" pitchFamily="34" charset="0"/>
            </a:endParaRPr>
          </a:p>
        </p:txBody>
      </p:sp>
      <p:sp>
        <p:nvSpPr>
          <p:cNvPr id="3" name="TextBox 2">
            <a:extLst>
              <a:ext uri="{FF2B5EF4-FFF2-40B4-BE49-F238E27FC236}">
                <a16:creationId xmlns:a16="http://schemas.microsoft.com/office/drawing/2014/main" id="{6E93ED72-E2CB-EE9F-44C8-967831DC04B5}"/>
              </a:ext>
            </a:extLst>
          </p:cNvPr>
          <p:cNvSpPr txBox="1"/>
          <p:nvPr/>
        </p:nvSpPr>
        <p:spPr>
          <a:xfrm>
            <a:off x="4835004" y="4702064"/>
            <a:ext cx="2521992" cy="646331"/>
          </a:xfrm>
          <a:prstGeom prst="rect">
            <a:avLst/>
          </a:prstGeom>
          <a:noFill/>
        </p:spPr>
        <p:txBody>
          <a:bodyPr wrap="square" rtlCol="0">
            <a:spAutoFit/>
          </a:bodyPr>
          <a:lstStyle/>
          <a:p>
            <a:pPr algn="ctr"/>
            <a:r>
              <a:rPr lang="en-US"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PERERA P A I P IT22884824</a:t>
            </a:r>
          </a:p>
        </p:txBody>
      </p:sp>
    </p:spTree>
    <p:extLst>
      <p:ext uri="{BB962C8B-B14F-4D97-AF65-F5344CB8AC3E}">
        <p14:creationId xmlns:p14="http://schemas.microsoft.com/office/powerpoint/2010/main" val="241812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685741A-4711-B8BC-4913-B9AA7371B40E}"/>
              </a:ext>
            </a:extLst>
          </p:cNvPr>
          <p:cNvSpPr/>
          <p:nvPr/>
        </p:nvSpPr>
        <p:spPr>
          <a:xfrm>
            <a:off x="838200" y="1729514"/>
            <a:ext cx="10515600" cy="3604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443F5-89DA-4FA4-86D1-8F21C26E508B}"/>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IP Addressing SCHEMA</a:t>
            </a:r>
          </a:p>
        </p:txBody>
      </p:sp>
      <p:pic>
        <p:nvPicPr>
          <p:cNvPr id="3" name="Picture 2" descr="A picture containing text, screenshot, font, graphics&#10;&#10;Description automatically generated">
            <a:extLst>
              <a:ext uri="{FF2B5EF4-FFF2-40B4-BE49-F238E27FC236}">
                <a16:creationId xmlns:a16="http://schemas.microsoft.com/office/drawing/2014/main" id="{640F4952-88FA-55B3-AF86-F50EAB718B6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7" name="TextBox 6">
            <a:extLst>
              <a:ext uri="{FF2B5EF4-FFF2-40B4-BE49-F238E27FC236}">
                <a16:creationId xmlns:a16="http://schemas.microsoft.com/office/drawing/2014/main" id="{815F2C12-3701-999D-7392-A7F54762CA72}"/>
              </a:ext>
            </a:extLst>
          </p:cNvPr>
          <p:cNvSpPr txBox="1"/>
          <p:nvPr/>
        </p:nvSpPr>
        <p:spPr>
          <a:xfrm>
            <a:off x="3045460" y="4063936"/>
            <a:ext cx="6101080" cy="923330"/>
          </a:xfrm>
          <a:prstGeom prst="rect">
            <a:avLst/>
          </a:prstGeom>
          <a:noFill/>
        </p:spPr>
        <p:txBody>
          <a:bodyPr wrap="square">
            <a:spAutoFit/>
          </a:bodyPr>
          <a:lstStyle/>
          <a:p>
            <a:pPr algn="ctr"/>
            <a:r>
              <a:rPr lang="en-US" dirty="0"/>
              <a:t>Main Campus – 16,000</a:t>
            </a:r>
          </a:p>
          <a:p>
            <a:pPr algn="ctr"/>
            <a:r>
              <a:rPr lang="en-US" dirty="0"/>
              <a:t>1, 2, 3 branches – 8,000</a:t>
            </a:r>
          </a:p>
          <a:p>
            <a:pPr algn="ctr"/>
            <a:r>
              <a:rPr lang="en-US" dirty="0"/>
              <a:t>4, 5, 6, 7 branches – 4,000</a:t>
            </a:r>
          </a:p>
        </p:txBody>
      </p:sp>
      <p:sp>
        <p:nvSpPr>
          <p:cNvPr id="9" name="TextBox 8">
            <a:extLst>
              <a:ext uri="{FF2B5EF4-FFF2-40B4-BE49-F238E27FC236}">
                <a16:creationId xmlns:a16="http://schemas.microsoft.com/office/drawing/2014/main" id="{76329930-3FA6-6E8E-4C02-E31BE1F26F73}"/>
              </a:ext>
            </a:extLst>
          </p:cNvPr>
          <p:cNvSpPr txBox="1"/>
          <p:nvPr/>
        </p:nvSpPr>
        <p:spPr>
          <a:xfrm>
            <a:off x="3045460" y="3429000"/>
            <a:ext cx="6101080" cy="584775"/>
          </a:xfrm>
          <a:prstGeom prst="rect">
            <a:avLst/>
          </a:prstGeom>
          <a:noFill/>
        </p:spPr>
        <p:txBody>
          <a:bodyPr wrap="square">
            <a:spAutoFit/>
          </a:bodyPr>
          <a:lstStyle/>
          <a:p>
            <a:pPr algn="ctr"/>
            <a:r>
              <a:rPr lang="en-US" sz="3200" dirty="0"/>
              <a:t>It provides 65,536 Ip addresses.</a:t>
            </a:r>
          </a:p>
        </p:txBody>
      </p:sp>
      <p:sp>
        <p:nvSpPr>
          <p:cNvPr id="15" name="TextBox 14">
            <a:extLst>
              <a:ext uri="{FF2B5EF4-FFF2-40B4-BE49-F238E27FC236}">
                <a16:creationId xmlns:a16="http://schemas.microsoft.com/office/drawing/2014/main" id="{B64EB249-5CCB-3E96-803F-27D649195838}"/>
              </a:ext>
            </a:extLst>
          </p:cNvPr>
          <p:cNvSpPr txBox="1"/>
          <p:nvPr/>
        </p:nvSpPr>
        <p:spPr>
          <a:xfrm>
            <a:off x="1576546" y="2270843"/>
            <a:ext cx="9038908" cy="1107996"/>
          </a:xfrm>
          <a:prstGeom prst="rect">
            <a:avLst/>
          </a:prstGeom>
          <a:noFill/>
        </p:spPr>
        <p:txBody>
          <a:bodyPr wrap="square">
            <a:spAutoFit/>
          </a:bodyPr>
          <a:lstStyle/>
          <a:p>
            <a:pPr algn="ctr"/>
            <a:r>
              <a:rPr lang="en-US" sz="3200" dirty="0"/>
              <a:t>Major Network - </a:t>
            </a:r>
            <a:r>
              <a:rPr lang="en-US" sz="6600" dirty="0">
                <a:solidFill>
                  <a:srgbClr val="FFFF00"/>
                </a:solidFill>
              </a:rPr>
              <a:t>172.16.0.0 / 16</a:t>
            </a:r>
          </a:p>
        </p:txBody>
      </p:sp>
    </p:spTree>
    <p:extLst>
      <p:ext uri="{BB962C8B-B14F-4D97-AF65-F5344CB8AC3E}">
        <p14:creationId xmlns:p14="http://schemas.microsoft.com/office/powerpoint/2010/main" val="3318522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268F-AFAE-2915-C796-70FF3DF7A865}"/>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IP Addressing SCHEMA</a:t>
            </a:r>
          </a:p>
        </p:txBody>
      </p:sp>
      <p:pic>
        <p:nvPicPr>
          <p:cNvPr id="3" name="Picture 2" descr="A picture containing text, screenshot, font, graphics&#10;&#10;Description automatically generated">
            <a:extLst>
              <a:ext uri="{FF2B5EF4-FFF2-40B4-BE49-F238E27FC236}">
                <a16:creationId xmlns:a16="http://schemas.microsoft.com/office/drawing/2014/main" id="{F75F987E-3600-3F0C-C659-330610420B0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graphicFrame>
        <p:nvGraphicFramePr>
          <p:cNvPr id="4" name="Table 3">
            <a:extLst>
              <a:ext uri="{FF2B5EF4-FFF2-40B4-BE49-F238E27FC236}">
                <a16:creationId xmlns:a16="http://schemas.microsoft.com/office/drawing/2014/main" id="{8C6FD418-724A-1135-C91D-2A93421AE4EB}"/>
              </a:ext>
            </a:extLst>
          </p:cNvPr>
          <p:cNvGraphicFramePr>
            <a:graphicFrameLocks noGrp="1"/>
          </p:cNvGraphicFramePr>
          <p:nvPr>
            <p:extLst>
              <p:ext uri="{D42A27DB-BD31-4B8C-83A1-F6EECF244321}">
                <p14:modId xmlns:p14="http://schemas.microsoft.com/office/powerpoint/2010/main" val="3386860795"/>
              </p:ext>
            </p:extLst>
          </p:nvPr>
        </p:nvGraphicFramePr>
        <p:xfrm>
          <a:off x="831533" y="1422400"/>
          <a:ext cx="10528935" cy="4270760"/>
        </p:xfrm>
        <a:graphic>
          <a:graphicData uri="http://schemas.openxmlformats.org/drawingml/2006/table">
            <a:tbl>
              <a:tblPr firstRow="1" firstCol="1" bandRow="1">
                <a:tableStyleId>{08FB837D-C827-4EFA-A057-4D05807E0F7C}</a:tableStyleId>
              </a:tblPr>
              <a:tblGrid>
                <a:gridCol w="1336954">
                  <a:extLst>
                    <a:ext uri="{9D8B030D-6E8A-4147-A177-3AD203B41FA5}">
                      <a16:colId xmlns:a16="http://schemas.microsoft.com/office/drawing/2014/main" val="256430522"/>
                    </a:ext>
                  </a:extLst>
                </a:gridCol>
                <a:gridCol w="1009605">
                  <a:extLst>
                    <a:ext uri="{9D8B030D-6E8A-4147-A177-3AD203B41FA5}">
                      <a16:colId xmlns:a16="http://schemas.microsoft.com/office/drawing/2014/main" val="3564467005"/>
                    </a:ext>
                  </a:extLst>
                </a:gridCol>
                <a:gridCol w="1088249">
                  <a:extLst>
                    <a:ext uri="{9D8B030D-6E8A-4147-A177-3AD203B41FA5}">
                      <a16:colId xmlns:a16="http://schemas.microsoft.com/office/drawing/2014/main" val="2929725013"/>
                    </a:ext>
                  </a:extLst>
                </a:gridCol>
                <a:gridCol w="1529869">
                  <a:extLst>
                    <a:ext uri="{9D8B030D-6E8A-4147-A177-3AD203B41FA5}">
                      <a16:colId xmlns:a16="http://schemas.microsoft.com/office/drawing/2014/main" val="2828213727"/>
                    </a:ext>
                  </a:extLst>
                </a:gridCol>
                <a:gridCol w="672174">
                  <a:extLst>
                    <a:ext uri="{9D8B030D-6E8A-4147-A177-3AD203B41FA5}">
                      <a16:colId xmlns:a16="http://schemas.microsoft.com/office/drawing/2014/main" val="2090990084"/>
                    </a:ext>
                  </a:extLst>
                </a:gridCol>
                <a:gridCol w="3063098">
                  <a:extLst>
                    <a:ext uri="{9D8B030D-6E8A-4147-A177-3AD203B41FA5}">
                      <a16:colId xmlns:a16="http://schemas.microsoft.com/office/drawing/2014/main" val="1816806930"/>
                    </a:ext>
                  </a:extLst>
                </a:gridCol>
                <a:gridCol w="1828986">
                  <a:extLst>
                    <a:ext uri="{9D8B030D-6E8A-4147-A177-3AD203B41FA5}">
                      <a16:colId xmlns:a16="http://schemas.microsoft.com/office/drawing/2014/main" val="907290626"/>
                    </a:ext>
                  </a:extLst>
                </a:gridCol>
              </a:tblGrid>
              <a:tr h="701040">
                <a:tc>
                  <a:txBody>
                    <a:bodyPr/>
                    <a:lstStyle/>
                    <a:p>
                      <a:pPr marL="0" marR="0" algn="ctr">
                        <a:lnSpc>
                          <a:spcPct val="107000"/>
                        </a:lnSpc>
                        <a:spcBef>
                          <a:spcPts val="0"/>
                        </a:spcBef>
                        <a:spcAft>
                          <a:spcPts val="0"/>
                        </a:spcAft>
                      </a:pPr>
                      <a:r>
                        <a:rPr lang="en-GB" sz="1400" kern="100" dirty="0">
                          <a:effectLst/>
                        </a:rPr>
                        <a:t>Subnet name</a:t>
                      </a:r>
                      <a:endParaRPr lang="en-US" sz="1400" kern="100" dirty="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Needed Size</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Allocated Size</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Address</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Mask</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dirty="0">
                          <a:effectLst/>
                        </a:rPr>
                        <a:t>Assignable Range</a:t>
                      </a:r>
                      <a:endParaRPr lang="en-US" sz="1400" kern="100" dirty="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Broadcast</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extLst>
                  <a:ext uri="{0D108BD9-81ED-4DB2-BD59-A6C34878D82A}">
                    <a16:rowId xmlns:a16="http://schemas.microsoft.com/office/drawing/2014/main" val="3374398290"/>
                  </a:ext>
                </a:extLst>
              </a:tr>
              <a:tr h="393524">
                <a:tc>
                  <a:txBody>
                    <a:bodyPr/>
                    <a:lstStyle/>
                    <a:p>
                      <a:pPr marL="0" marR="0" algn="ctr">
                        <a:lnSpc>
                          <a:spcPct val="107000"/>
                        </a:lnSpc>
                        <a:spcBef>
                          <a:spcPts val="0"/>
                        </a:spcBef>
                        <a:spcAft>
                          <a:spcPts val="0"/>
                        </a:spcAft>
                      </a:pPr>
                      <a:r>
                        <a:rPr lang="en-GB" sz="1400" kern="100" dirty="0">
                          <a:effectLst/>
                        </a:rPr>
                        <a:t>Main Campus</a:t>
                      </a:r>
                      <a:endParaRPr lang="en-US" sz="1400" kern="100" dirty="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16000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16382</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/18</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172.16.0.1 - 172.16.63.254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172.16.63.255</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extLst>
                  <a:ext uri="{0D108BD9-81ED-4DB2-BD59-A6C34878D82A}">
                    <a16:rowId xmlns:a16="http://schemas.microsoft.com/office/drawing/2014/main" val="1112758705"/>
                  </a:ext>
                </a:extLst>
              </a:tr>
              <a:tr h="393524">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Branch 1</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8000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8190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172.16.64.0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/19</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172.16.64.1 - 172.16.95.254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172.16.95.255</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extLst>
                  <a:ext uri="{0D108BD9-81ED-4DB2-BD59-A6C34878D82A}">
                    <a16:rowId xmlns:a16="http://schemas.microsoft.com/office/drawing/2014/main" val="3795957844"/>
                  </a:ext>
                </a:extLst>
              </a:tr>
              <a:tr h="393524">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Branch 2</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8000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8190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172.16.96.0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/19</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172.16.96.1 - 172.16.127.254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172.16.127.255</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extLst>
                  <a:ext uri="{0D108BD9-81ED-4DB2-BD59-A6C34878D82A}">
                    <a16:rowId xmlns:a16="http://schemas.microsoft.com/office/drawing/2014/main" val="3100246318"/>
                  </a:ext>
                </a:extLst>
              </a:tr>
              <a:tr h="393524">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Branch 3</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8000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8190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172.16.128.0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/19</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dirty="0">
                          <a:effectLst/>
                        </a:rPr>
                        <a:t> </a:t>
                      </a:r>
                      <a:endParaRPr lang="en-US" sz="1400" kern="100" dirty="0">
                        <a:effectLst/>
                      </a:endParaRPr>
                    </a:p>
                    <a:p>
                      <a:pPr marL="0" marR="0" algn="ctr">
                        <a:lnSpc>
                          <a:spcPct val="107000"/>
                        </a:lnSpc>
                        <a:spcBef>
                          <a:spcPts val="0"/>
                        </a:spcBef>
                        <a:spcAft>
                          <a:spcPts val="0"/>
                        </a:spcAft>
                      </a:pPr>
                      <a:r>
                        <a:rPr lang="en-GB" sz="1400" kern="100" dirty="0">
                          <a:effectLst/>
                        </a:rPr>
                        <a:t>172.16.128.1 - 172.16.159.254</a:t>
                      </a:r>
                      <a:endParaRPr lang="en-US" sz="1400" kern="100" dirty="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172.16.159.255</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extLst>
                  <a:ext uri="{0D108BD9-81ED-4DB2-BD59-A6C34878D82A}">
                    <a16:rowId xmlns:a16="http://schemas.microsoft.com/office/drawing/2014/main" val="2337518367"/>
                  </a:ext>
                </a:extLst>
              </a:tr>
              <a:tr h="393524">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Branch 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4000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4094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172.16.160.0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/20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172.16.160.1 - 172.16.175.254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172.16.175.255</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extLst>
                  <a:ext uri="{0D108BD9-81ED-4DB2-BD59-A6C34878D82A}">
                    <a16:rowId xmlns:a16="http://schemas.microsoft.com/office/drawing/2014/main" val="2924293238"/>
                  </a:ext>
                </a:extLst>
              </a:tr>
              <a:tr h="393524">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Branch 5</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4000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4094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172.16.176.0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/20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172.16.176.1 - 172.16.191.254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172.16.191.255</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extLst>
                  <a:ext uri="{0D108BD9-81ED-4DB2-BD59-A6C34878D82A}">
                    <a16:rowId xmlns:a16="http://schemas.microsoft.com/office/drawing/2014/main" val="2598576613"/>
                  </a:ext>
                </a:extLst>
              </a:tr>
              <a:tr h="393524">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Branch 6</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4000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4094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172.16.192.0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/20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172.16.192.1 - 172.16.207.254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172.16.207.255</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extLst>
                  <a:ext uri="{0D108BD9-81ED-4DB2-BD59-A6C34878D82A}">
                    <a16:rowId xmlns:a16="http://schemas.microsoft.com/office/drawing/2014/main" val="3255589573"/>
                  </a:ext>
                </a:extLst>
              </a:tr>
              <a:tr h="393524">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Branch 7</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4000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4094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172.16.208.0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/20</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a:effectLst/>
                        </a:rPr>
                        <a:t> </a:t>
                      </a:r>
                      <a:endParaRPr lang="en-US" sz="1400" kern="100">
                        <a:effectLst/>
                      </a:endParaRPr>
                    </a:p>
                    <a:p>
                      <a:pPr marL="0" marR="0" algn="ctr">
                        <a:lnSpc>
                          <a:spcPct val="107000"/>
                        </a:lnSpc>
                        <a:spcBef>
                          <a:spcPts val="0"/>
                        </a:spcBef>
                        <a:spcAft>
                          <a:spcPts val="0"/>
                        </a:spcAft>
                      </a:pPr>
                      <a:r>
                        <a:rPr lang="en-GB" sz="1400" kern="100">
                          <a:effectLst/>
                        </a:rPr>
                        <a:t>172.16.208.1 - 172.16.223.254</a:t>
                      </a:r>
                      <a:endParaRPr lang="en-US" sz="1400" kern="10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tc>
                  <a:txBody>
                    <a:bodyPr/>
                    <a:lstStyle/>
                    <a:p>
                      <a:pPr marL="0" marR="0" algn="ctr">
                        <a:lnSpc>
                          <a:spcPct val="107000"/>
                        </a:lnSpc>
                        <a:spcBef>
                          <a:spcPts val="0"/>
                        </a:spcBef>
                        <a:spcAft>
                          <a:spcPts val="0"/>
                        </a:spcAft>
                      </a:pPr>
                      <a:r>
                        <a:rPr lang="en-GB" sz="1400" kern="100" dirty="0">
                          <a:effectLst/>
                        </a:rPr>
                        <a:t> </a:t>
                      </a:r>
                      <a:endParaRPr lang="en-US" sz="1400" kern="100" dirty="0">
                        <a:effectLst/>
                      </a:endParaRPr>
                    </a:p>
                    <a:p>
                      <a:pPr marL="0" marR="0" algn="ctr">
                        <a:lnSpc>
                          <a:spcPct val="107000"/>
                        </a:lnSpc>
                        <a:spcBef>
                          <a:spcPts val="0"/>
                        </a:spcBef>
                        <a:spcAft>
                          <a:spcPts val="0"/>
                        </a:spcAft>
                      </a:pPr>
                      <a:r>
                        <a:rPr lang="en-GB" sz="1400" kern="100" dirty="0">
                          <a:effectLst/>
                        </a:rPr>
                        <a:t>172.16.223.255</a:t>
                      </a:r>
                      <a:endParaRPr lang="en-US" sz="1400" kern="100" dirty="0">
                        <a:effectLst/>
                        <a:latin typeface="Calibri" panose="020F0502020204030204" pitchFamily="34" charset="0"/>
                        <a:ea typeface="Calibri" panose="020F0502020204030204" pitchFamily="34" charset="0"/>
                        <a:cs typeface="Latha" panose="020B0604020202020204" pitchFamily="34" charset="0"/>
                      </a:endParaRPr>
                    </a:p>
                  </a:txBody>
                  <a:tcPr marL="52894" marR="52894" marT="0" marB="0" anchor="ctr"/>
                </a:tc>
                <a:extLst>
                  <a:ext uri="{0D108BD9-81ED-4DB2-BD59-A6C34878D82A}">
                    <a16:rowId xmlns:a16="http://schemas.microsoft.com/office/drawing/2014/main" val="395071339"/>
                  </a:ext>
                </a:extLst>
              </a:tr>
            </a:tbl>
          </a:graphicData>
        </a:graphic>
      </p:graphicFrame>
    </p:spTree>
    <p:extLst>
      <p:ext uri="{BB962C8B-B14F-4D97-AF65-F5344CB8AC3E}">
        <p14:creationId xmlns:p14="http://schemas.microsoft.com/office/powerpoint/2010/main" val="2716410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67D0-B695-49FF-C35F-9E00F3523E85}"/>
              </a:ext>
            </a:extLst>
          </p:cNvPr>
          <p:cNvSpPr txBox="1">
            <a:spLocks/>
          </p:cNvSpPr>
          <p:nvPr/>
        </p:nvSpPr>
        <p:spPr>
          <a:xfrm>
            <a:off x="1141413" y="618518"/>
            <a:ext cx="9589340" cy="90548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Group members</a:t>
            </a:r>
          </a:p>
        </p:txBody>
      </p:sp>
      <p:sp>
        <p:nvSpPr>
          <p:cNvPr id="3" name="Rectangle: Rounded Corners 2">
            <a:extLst>
              <a:ext uri="{FF2B5EF4-FFF2-40B4-BE49-F238E27FC236}">
                <a16:creationId xmlns:a16="http://schemas.microsoft.com/office/drawing/2014/main" id="{9C08D143-1BE2-768E-EEA5-2A4C1D81303D}"/>
              </a:ext>
            </a:extLst>
          </p:cNvPr>
          <p:cNvSpPr/>
          <p:nvPr/>
        </p:nvSpPr>
        <p:spPr>
          <a:xfrm>
            <a:off x="731520" y="1767840"/>
            <a:ext cx="10728960" cy="398272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5CAEDB4-FB55-14EC-CB19-731B2E6585EE}"/>
              </a:ext>
            </a:extLst>
          </p:cNvPr>
          <p:cNvSpPr txBox="1"/>
          <p:nvPr/>
        </p:nvSpPr>
        <p:spPr>
          <a:xfrm>
            <a:off x="2368380" y="2194680"/>
            <a:ext cx="7455241" cy="325717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800" dirty="0">
                <a:effectLst>
                  <a:outerShdw blurRad="63500" dist="38100" dir="5400000" algn="t" rotWithShape="0">
                    <a:prstClr val="black">
                      <a:alpha val="40000"/>
                    </a:prstClr>
                  </a:outerShdw>
                </a:effectLst>
              </a:rPr>
              <a:t>DEWARATHNE P S (Leader)		IT22004536</a:t>
            </a:r>
          </a:p>
          <a:p>
            <a:pPr marL="342900" indent="-342900">
              <a:lnSpc>
                <a:spcPct val="150000"/>
              </a:lnSpc>
              <a:buFont typeface="Wingdings" panose="05000000000000000000" pitchFamily="2" charset="2"/>
              <a:buChar char="§"/>
            </a:pPr>
            <a:r>
              <a:rPr lang="en-US" sz="2800" dirty="0">
                <a:effectLst>
                  <a:outerShdw blurRad="63500" dist="38100" dir="5400000" algn="t" rotWithShape="0">
                    <a:prstClr val="black">
                      <a:alpha val="40000"/>
                    </a:prstClr>
                  </a:outerShdw>
                </a:effectLst>
              </a:rPr>
              <a:t>RANAWAKA R A S M				IT22320728</a:t>
            </a:r>
          </a:p>
          <a:p>
            <a:pPr marL="342900" indent="-342900">
              <a:lnSpc>
                <a:spcPct val="150000"/>
              </a:lnSpc>
              <a:buFont typeface="Wingdings" panose="05000000000000000000" pitchFamily="2" charset="2"/>
              <a:buChar char="§"/>
            </a:pPr>
            <a:r>
              <a:rPr lang="en-US" sz="2800" dirty="0">
                <a:effectLst>
                  <a:outerShdw blurRad="63500" dist="38100" dir="5400000" algn="t" rotWithShape="0">
                    <a:prstClr val="black">
                      <a:alpha val="40000"/>
                    </a:prstClr>
                  </a:outerShdw>
                </a:effectLst>
              </a:rPr>
              <a:t>HASARA M K							IT22308566</a:t>
            </a:r>
          </a:p>
          <a:p>
            <a:pPr marL="342900" indent="-342900">
              <a:lnSpc>
                <a:spcPct val="150000"/>
              </a:lnSpc>
              <a:buFont typeface="Wingdings" panose="05000000000000000000" pitchFamily="2" charset="2"/>
              <a:buChar char="§"/>
            </a:pPr>
            <a:r>
              <a:rPr lang="en-US" sz="2800" dirty="0">
                <a:effectLst>
                  <a:outerShdw blurRad="63500" dist="38100" dir="5400000" algn="t" rotWithShape="0">
                    <a:prstClr val="black">
                      <a:alpha val="40000"/>
                    </a:prstClr>
                  </a:outerShdw>
                </a:effectLst>
              </a:rPr>
              <a:t>PERERA P A I P						IT22884824</a:t>
            </a:r>
          </a:p>
          <a:p>
            <a:pPr marL="342900" indent="-342900">
              <a:lnSpc>
                <a:spcPct val="150000"/>
              </a:lnSpc>
              <a:buFont typeface="Wingdings" panose="05000000000000000000" pitchFamily="2" charset="2"/>
              <a:buChar char="§"/>
            </a:pPr>
            <a:r>
              <a:rPr lang="en-US" sz="2800" dirty="0">
                <a:effectLst>
                  <a:outerShdw blurRad="63500" dist="38100" dir="5400000" algn="t" rotWithShape="0">
                    <a:prstClr val="black">
                      <a:alpha val="40000"/>
                    </a:prstClr>
                  </a:outerShdw>
                </a:effectLst>
              </a:rPr>
              <a:t>GONAGALA G A S T				IT22314956</a:t>
            </a:r>
          </a:p>
        </p:txBody>
      </p:sp>
      <p:pic>
        <p:nvPicPr>
          <p:cNvPr id="5" name="Picture 4" descr="A picture containing text, screenshot, font, graphics&#10;&#10;Description automatically generated">
            <a:extLst>
              <a:ext uri="{FF2B5EF4-FFF2-40B4-BE49-F238E27FC236}">
                <a16:creationId xmlns:a16="http://schemas.microsoft.com/office/drawing/2014/main" id="{8764E2BA-E90C-A9F0-E563-65408D8DF2E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Tree>
    <p:extLst>
      <p:ext uri="{BB962C8B-B14F-4D97-AF65-F5344CB8AC3E}">
        <p14:creationId xmlns:p14="http://schemas.microsoft.com/office/powerpoint/2010/main" val="22739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5F00-66CB-4EBD-8FA0-610BDF090998}"/>
              </a:ext>
            </a:extLst>
          </p:cNvPr>
          <p:cNvSpPr txBox="1">
            <a:spLocks/>
          </p:cNvSpPr>
          <p:nvPr/>
        </p:nvSpPr>
        <p:spPr>
          <a:xfrm>
            <a:off x="1301330" y="2976259"/>
            <a:ext cx="9589340" cy="905482"/>
          </a:xfrm>
          <a:prstGeom prst="rect">
            <a:avLst/>
          </a:prstGeom>
        </p:spPr>
        <p:txBody>
          <a:bodyPr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400" dirty="0">
                <a:latin typeface="Tw Cen MT" panose="020B0602020104020603" pitchFamily="34" charset="0"/>
              </a:rPr>
              <a:t>thank you</a:t>
            </a:r>
          </a:p>
        </p:txBody>
      </p:sp>
      <p:pic>
        <p:nvPicPr>
          <p:cNvPr id="3" name="Picture 2" descr="A picture containing text, screenshot, font, graphics&#10;&#10;Description automatically generated">
            <a:extLst>
              <a:ext uri="{FF2B5EF4-FFF2-40B4-BE49-F238E27FC236}">
                <a16:creationId xmlns:a16="http://schemas.microsoft.com/office/drawing/2014/main" id="{CFEFB194-86D9-C16C-F9CA-CFB87E1A8D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Tree>
    <p:extLst>
      <p:ext uri="{BB962C8B-B14F-4D97-AF65-F5344CB8AC3E}">
        <p14:creationId xmlns:p14="http://schemas.microsoft.com/office/powerpoint/2010/main" val="1559847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video game&#10;&#10;Description automatically generated with medium confidence">
            <a:extLst>
              <a:ext uri="{FF2B5EF4-FFF2-40B4-BE49-F238E27FC236}">
                <a16:creationId xmlns:a16="http://schemas.microsoft.com/office/drawing/2014/main" id="{A6836E9B-95D6-A50A-8080-4BE9D74B8733}"/>
              </a:ext>
            </a:extLst>
          </p:cNvPr>
          <p:cNvPicPr>
            <a:picLocks noChangeAspect="1"/>
          </p:cNvPicPr>
          <p:nvPr/>
        </p:nvPicPr>
        <p:blipFill>
          <a:blip r:embed="rId2">
            <a:alphaModFix amt="0"/>
          </a:blip>
          <a:stretch>
            <a:fillRect/>
          </a:stretch>
        </p:blipFill>
        <p:spPr>
          <a:xfrm>
            <a:off x="1629563" y="208345"/>
            <a:ext cx="11442091" cy="6742254"/>
          </a:xfrm>
          <a:prstGeom prst="rect">
            <a:avLst/>
          </a:prstGeom>
        </p:spPr>
      </p:pic>
      <p:pic>
        <p:nvPicPr>
          <p:cNvPr id="4" name="Picture 3" descr="A picture containing text, screenshot, font, graphics&#10;&#10;Description automatically generated">
            <a:extLst>
              <a:ext uri="{FF2B5EF4-FFF2-40B4-BE49-F238E27FC236}">
                <a16:creationId xmlns:a16="http://schemas.microsoft.com/office/drawing/2014/main" id="{9A8DEDF3-12DE-1531-6847-9EFF62BAFA6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0" name="Title 1">
            <a:extLst>
              <a:ext uri="{FF2B5EF4-FFF2-40B4-BE49-F238E27FC236}">
                <a16:creationId xmlns:a16="http://schemas.microsoft.com/office/drawing/2014/main" id="{4C38E0CA-3FA4-046D-E006-8C6C68BC24C7}"/>
              </a:ext>
            </a:extLst>
          </p:cNvPr>
          <p:cNvSpPr txBox="1">
            <a:spLocks/>
          </p:cNvSpPr>
          <p:nvPr/>
        </p:nvSpPr>
        <p:spPr>
          <a:xfrm>
            <a:off x="2170907" y="2828939"/>
            <a:ext cx="7850187" cy="120012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000" dirty="0">
                <a:latin typeface="Tw Cen MT" panose="020B0602020104020603" pitchFamily="34" charset="0"/>
              </a:rPr>
              <a:t>LOGICAL TOPOLOGY</a:t>
            </a:r>
          </a:p>
        </p:txBody>
      </p:sp>
      <p:grpSp>
        <p:nvGrpSpPr>
          <p:cNvPr id="11" name="Group 10">
            <a:extLst>
              <a:ext uri="{FF2B5EF4-FFF2-40B4-BE49-F238E27FC236}">
                <a16:creationId xmlns:a16="http://schemas.microsoft.com/office/drawing/2014/main" id="{9B67340B-F680-E50D-8F36-51073C59C599}"/>
              </a:ext>
            </a:extLst>
          </p:cNvPr>
          <p:cNvGrpSpPr/>
          <p:nvPr/>
        </p:nvGrpSpPr>
        <p:grpSpPr>
          <a:xfrm>
            <a:off x="4937004" y="4702064"/>
            <a:ext cx="2317991" cy="646331"/>
            <a:chOff x="4937005" y="5241971"/>
            <a:chExt cx="2317991" cy="646331"/>
          </a:xfrm>
        </p:grpSpPr>
        <p:sp>
          <p:nvSpPr>
            <p:cNvPr id="12" name="Rectangle 11">
              <a:extLst>
                <a:ext uri="{FF2B5EF4-FFF2-40B4-BE49-F238E27FC236}">
                  <a16:creationId xmlns:a16="http://schemas.microsoft.com/office/drawing/2014/main" id="{71D016EA-4FB8-35EC-12A9-6F8BEF43B349}"/>
                </a:ext>
              </a:extLst>
            </p:cNvPr>
            <p:cNvSpPr/>
            <p:nvPr/>
          </p:nvSpPr>
          <p:spPr>
            <a:xfrm>
              <a:off x="5578790" y="5408061"/>
              <a:ext cx="379095" cy="194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FE5771-1153-24D9-0BF6-3284F859029F}"/>
                </a:ext>
              </a:extLst>
            </p:cNvPr>
            <p:cNvSpPr txBox="1"/>
            <p:nvPr/>
          </p:nvSpPr>
          <p:spPr>
            <a:xfrm>
              <a:off x="4937005" y="5241971"/>
              <a:ext cx="2317991" cy="646331"/>
            </a:xfrm>
            <a:prstGeom prst="rect">
              <a:avLst/>
            </a:prstGeom>
            <a:noFill/>
          </p:spPr>
          <p:txBody>
            <a:bodyPr wrap="square" rtlCol="0">
              <a:spAutoFit/>
            </a:bodyPr>
            <a:lstStyle/>
            <a:p>
              <a:pPr algn="ctr"/>
              <a:r>
                <a:rPr lang="en-US"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RANAWAKA R A S M  IT22320728</a:t>
              </a:r>
            </a:p>
          </p:txBody>
        </p:sp>
      </p:grpSp>
    </p:spTree>
    <p:extLst>
      <p:ext uri="{BB962C8B-B14F-4D97-AF65-F5344CB8AC3E}">
        <p14:creationId xmlns:p14="http://schemas.microsoft.com/office/powerpoint/2010/main" val="191510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video game&#10;&#10;Description automatically generated with medium confidence">
            <a:extLst>
              <a:ext uri="{FF2B5EF4-FFF2-40B4-BE49-F238E27FC236}">
                <a16:creationId xmlns:a16="http://schemas.microsoft.com/office/drawing/2014/main" id="{7C818C09-4945-F9E5-68F5-8B4E1044FA8B}"/>
              </a:ext>
            </a:extLst>
          </p:cNvPr>
          <p:cNvPicPr>
            <a:picLocks noChangeAspect="1"/>
          </p:cNvPicPr>
          <p:nvPr/>
        </p:nvPicPr>
        <p:blipFill>
          <a:blip r:embed="rId2">
            <a:alphaModFix amt="60000"/>
          </a:blip>
          <a:stretch>
            <a:fillRect/>
          </a:stretch>
        </p:blipFill>
        <p:spPr>
          <a:xfrm>
            <a:off x="1395883" y="421705"/>
            <a:ext cx="11442091" cy="6742254"/>
          </a:xfrm>
          <a:prstGeom prst="rect">
            <a:avLst/>
          </a:prstGeom>
        </p:spPr>
      </p:pic>
      <p:pic>
        <p:nvPicPr>
          <p:cNvPr id="3" name="Picture 2">
            <a:extLst>
              <a:ext uri="{FF2B5EF4-FFF2-40B4-BE49-F238E27FC236}">
                <a16:creationId xmlns:a16="http://schemas.microsoft.com/office/drawing/2014/main" id="{2A87E42B-1AB1-43C7-B87C-B0FF20D61683}"/>
              </a:ext>
            </a:extLst>
          </p:cNvPr>
          <p:cNvPicPr>
            <a:picLocks noChangeAspect="1"/>
          </p:cNvPicPr>
          <p:nvPr/>
        </p:nvPicPr>
        <p:blipFill rotWithShape="1">
          <a:blip r:embed="rId3">
            <a:alphaModFix amt="0"/>
          </a:blip>
          <a:srcRect l="2414" r="2206"/>
          <a:stretch/>
        </p:blipFill>
        <p:spPr>
          <a:xfrm>
            <a:off x="281600" y="1524000"/>
            <a:ext cx="11628801" cy="4244334"/>
          </a:xfrm>
          <a:prstGeom prst="roundRect">
            <a:avLst/>
          </a:prstGeom>
          <a:ln w="38100" cap="sq">
            <a:solidFill>
              <a:srgbClr val="000000">
                <a:alpha val="0"/>
              </a:srgbClr>
            </a:solidFill>
            <a:prstDash val="solid"/>
            <a:miter lim="800000"/>
          </a:ln>
          <a:effectLst>
            <a:outerShdw blurRad="50800" dist="38100" dir="2700000" algn="tl" rotWithShape="0">
              <a:srgbClr val="000000">
                <a:alpha val="43000"/>
              </a:srgbClr>
            </a:outerShdw>
          </a:effectLst>
        </p:spPr>
      </p:pic>
      <p:pic>
        <p:nvPicPr>
          <p:cNvPr id="2" name="pic">
            <a:extLst>
              <a:ext uri="{FF2B5EF4-FFF2-40B4-BE49-F238E27FC236}">
                <a16:creationId xmlns:a16="http://schemas.microsoft.com/office/drawing/2014/main" id="{CEC68432-4791-247E-8929-6740F0D16F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79249" y="2699573"/>
            <a:ext cx="737863" cy="1090914"/>
          </a:xfrm>
          <a:prstGeom prst="rect">
            <a:avLst/>
          </a:prstGeom>
        </p:spPr>
      </p:pic>
      <p:sp>
        <p:nvSpPr>
          <p:cNvPr id="11" name="Rectangle: Rounded Corners 10">
            <a:extLst>
              <a:ext uri="{FF2B5EF4-FFF2-40B4-BE49-F238E27FC236}">
                <a16:creationId xmlns:a16="http://schemas.microsoft.com/office/drawing/2014/main" id="{7050BBB9-DAE3-4560-6D45-0AC6562D27C4}"/>
              </a:ext>
            </a:extLst>
          </p:cNvPr>
          <p:cNvSpPr/>
          <p:nvPr/>
        </p:nvSpPr>
        <p:spPr>
          <a:xfrm>
            <a:off x="936929" y="2306320"/>
            <a:ext cx="10318143" cy="2971736"/>
          </a:xfrm>
          <a:prstGeom prst="roundRect">
            <a:avLst/>
          </a:prstGeom>
          <a:solidFill>
            <a:schemeClr val="dk1">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02F5FB9-8E97-AB80-AA6F-E62531B27FA2}"/>
              </a:ext>
            </a:extLst>
          </p:cNvPr>
          <p:cNvSpPr txBox="1">
            <a:spLocks/>
          </p:cNvSpPr>
          <p:nvPr/>
        </p:nvSpPr>
        <p:spPr>
          <a:xfrm>
            <a:off x="1141413" y="618518"/>
            <a:ext cx="3522027" cy="90548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LOGICAL TOPOLOGY</a:t>
            </a:r>
          </a:p>
        </p:txBody>
      </p:sp>
      <p:pic>
        <p:nvPicPr>
          <p:cNvPr id="8" name="Picture 7" descr="A picture containing text, screenshot, font, graphics&#10;&#10;Description automatically generated">
            <a:extLst>
              <a:ext uri="{FF2B5EF4-FFF2-40B4-BE49-F238E27FC236}">
                <a16:creationId xmlns:a16="http://schemas.microsoft.com/office/drawing/2014/main" id="{30C12471-37A1-5200-847A-47683993A65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0" name="TextBox 9">
            <a:extLst>
              <a:ext uri="{FF2B5EF4-FFF2-40B4-BE49-F238E27FC236}">
                <a16:creationId xmlns:a16="http://schemas.microsoft.com/office/drawing/2014/main" id="{ACD2B906-13A0-7804-AAFE-EE1F2CFDEEA3}"/>
              </a:ext>
            </a:extLst>
          </p:cNvPr>
          <p:cNvSpPr txBox="1"/>
          <p:nvPr/>
        </p:nvSpPr>
        <p:spPr>
          <a:xfrm>
            <a:off x="1606926" y="2699573"/>
            <a:ext cx="8978148" cy="2145268"/>
          </a:xfrm>
          <a:prstGeom prst="roundRect">
            <a:avLst/>
          </a:prstGeom>
          <a:noFill/>
          <a:ln>
            <a:noFill/>
          </a:ln>
          <a:effectLst>
            <a:outerShdw blurRad="50800" dist="38100" dir="5400000" algn="t" rotWithShape="0">
              <a:prstClr val="black">
                <a:alpha val="40000"/>
              </a:prstClr>
            </a:outerShdw>
            <a:softEdge rad="0"/>
          </a:effectLst>
        </p:spPr>
        <p:style>
          <a:lnRef idx="0">
            <a:scrgbClr r="0" g="0" b="0"/>
          </a:lnRef>
          <a:fillRef idx="0">
            <a:scrgbClr r="0" g="0" b="0"/>
          </a:fillRef>
          <a:effectRef idx="0">
            <a:scrgbClr r="0" g="0" b="0"/>
          </a:effectRef>
          <a:fontRef idx="minor">
            <a:schemeClr val="lt1"/>
          </a:fontRef>
        </p:style>
        <p:txBody>
          <a:bodyPr wrap="square">
            <a:spAutoFit/>
          </a:bodyPr>
          <a:lstStyle/>
          <a:p>
            <a:r>
              <a:rPr lang="en-US" sz="2400" dirty="0">
                <a:solidFill>
                  <a:schemeClr val="tx1"/>
                </a:solidFill>
              </a:rPr>
              <a:t>Logical topology refers to the way in which devices &amp; systems are logically interconnected in a computer network. It describes the path that data follows as it travels between devices &amp; the logical arrangement of those devices. Logical topology focuses on the flow of information &amp; how devices communicate with each other.</a:t>
            </a:r>
          </a:p>
        </p:txBody>
      </p:sp>
    </p:spTree>
    <p:extLst>
      <p:ext uri="{BB962C8B-B14F-4D97-AF65-F5344CB8AC3E}">
        <p14:creationId xmlns:p14="http://schemas.microsoft.com/office/powerpoint/2010/main" val="135568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diagram, line, plot&#10;&#10;Description automatically generated">
            <a:extLst>
              <a:ext uri="{FF2B5EF4-FFF2-40B4-BE49-F238E27FC236}">
                <a16:creationId xmlns:a16="http://schemas.microsoft.com/office/drawing/2014/main" id="{086A2B5E-2399-F374-90C6-C3C34885FE0F}"/>
              </a:ext>
            </a:extLst>
          </p:cNvPr>
          <p:cNvPicPr>
            <a:picLocks noChangeAspect="1"/>
          </p:cNvPicPr>
          <p:nvPr/>
        </p:nvPicPr>
        <p:blipFill>
          <a:blip r:embed="rId2"/>
          <a:stretch>
            <a:fillRect/>
          </a:stretch>
        </p:blipFill>
        <p:spPr>
          <a:xfrm>
            <a:off x="281600" y="1513308"/>
            <a:ext cx="11628800" cy="4250424"/>
          </a:xfrm>
          <a:prstGeom prst="round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picture containing text, screenshot, font, graphics&#10;&#10;Description automatically generated">
            <a:extLst>
              <a:ext uri="{FF2B5EF4-FFF2-40B4-BE49-F238E27FC236}">
                <a16:creationId xmlns:a16="http://schemas.microsoft.com/office/drawing/2014/main" id="{444CAAFB-38BE-44EE-0EC6-6798753BE11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6" name="Title 1">
            <a:extLst>
              <a:ext uri="{FF2B5EF4-FFF2-40B4-BE49-F238E27FC236}">
                <a16:creationId xmlns:a16="http://schemas.microsoft.com/office/drawing/2014/main" id="{E45E7D1F-69EB-5F68-A30C-904597A6DBE4}"/>
              </a:ext>
            </a:extLst>
          </p:cNvPr>
          <p:cNvSpPr txBox="1">
            <a:spLocks/>
          </p:cNvSpPr>
          <p:nvPr/>
        </p:nvSpPr>
        <p:spPr>
          <a:xfrm>
            <a:off x="1141413" y="618518"/>
            <a:ext cx="3522027" cy="90548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LOGICAL TOPOLOGY</a:t>
            </a:r>
          </a:p>
        </p:txBody>
      </p:sp>
    </p:spTree>
    <p:extLst>
      <p:ext uri="{BB962C8B-B14F-4D97-AF65-F5344CB8AC3E}">
        <p14:creationId xmlns:p14="http://schemas.microsoft.com/office/powerpoint/2010/main" val="315996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diagram, line, plot&#10;&#10;Description automatically generated">
            <a:extLst>
              <a:ext uri="{FF2B5EF4-FFF2-40B4-BE49-F238E27FC236}">
                <a16:creationId xmlns:a16="http://schemas.microsoft.com/office/drawing/2014/main" id="{086A2B5E-2399-F374-90C6-C3C34885FE0F}"/>
              </a:ext>
            </a:extLst>
          </p:cNvPr>
          <p:cNvPicPr>
            <a:picLocks noChangeAspect="1"/>
          </p:cNvPicPr>
          <p:nvPr/>
        </p:nvPicPr>
        <p:blipFill>
          <a:blip r:embed="rId2"/>
          <a:stretch>
            <a:fillRect/>
          </a:stretch>
        </p:blipFill>
        <p:spPr>
          <a:xfrm>
            <a:off x="281600" y="1513308"/>
            <a:ext cx="11628800" cy="4250424"/>
          </a:xfrm>
          <a:prstGeom prst="round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picture containing text, screenshot, font, graphics&#10;&#10;Description automatically generated">
            <a:extLst>
              <a:ext uri="{FF2B5EF4-FFF2-40B4-BE49-F238E27FC236}">
                <a16:creationId xmlns:a16="http://schemas.microsoft.com/office/drawing/2014/main" id="{444CAAFB-38BE-44EE-0EC6-6798753BE11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6" name="Title 1">
            <a:extLst>
              <a:ext uri="{FF2B5EF4-FFF2-40B4-BE49-F238E27FC236}">
                <a16:creationId xmlns:a16="http://schemas.microsoft.com/office/drawing/2014/main" id="{E45E7D1F-69EB-5F68-A30C-904597A6DBE4}"/>
              </a:ext>
            </a:extLst>
          </p:cNvPr>
          <p:cNvSpPr txBox="1">
            <a:spLocks/>
          </p:cNvSpPr>
          <p:nvPr/>
        </p:nvSpPr>
        <p:spPr>
          <a:xfrm>
            <a:off x="1141413" y="618518"/>
            <a:ext cx="3522027" cy="90548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LOGICAL TOPOLOGY</a:t>
            </a:r>
          </a:p>
        </p:txBody>
      </p:sp>
      <p:sp>
        <p:nvSpPr>
          <p:cNvPr id="10" name="Rectangle 9">
            <a:extLst>
              <a:ext uri="{FF2B5EF4-FFF2-40B4-BE49-F238E27FC236}">
                <a16:creationId xmlns:a16="http://schemas.microsoft.com/office/drawing/2014/main" id="{E6198D84-8E9B-DB10-6C97-2D0BE5988B62}"/>
              </a:ext>
            </a:extLst>
          </p:cNvPr>
          <p:cNvSpPr/>
          <p:nvPr/>
        </p:nvSpPr>
        <p:spPr>
          <a:xfrm>
            <a:off x="578427" y="1901537"/>
            <a:ext cx="11090563" cy="1117888"/>
          </a:xfrm>
          <a:prstGeom prst="rect">
            <a:avLst/>
          </a:prstGeom>
          <a:solidFill>
            <a:schemeClr val="accent4">
              <a:alpha val="5000"/>
            </a:schemeClr>
          </a:solidFill>
          <a:ln w="28575">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lvl="2"/>
            <a:r>
              <a:rPr lang="en-US" sz="2000" dirty="0">
                <a:highlight>
                  <a:srgbClr val="008000"/>
                </a:highlight>
              </a:rPr>
              <a:t>CORE LAYER </a:t>
            </a:r>
          </a:p>
        </p:txBody>
      </p:sp>
      <p:sp>
        <p:nvSpPr>
          <p:cNvPr id="9" name="Rectangle 8">
            <a:extLst>
              <a:ext uri="{FF2B5EF4-FFF2-40B4-BE49-F238E27FC236}">
                <a16:creationId xmlns:a16="http://schemas.microsoft.com/office/drawing/2014/main" id="{E22722E7-AF48-C988-1356-0E1F2321F608}"/>
              </a:ext>
            </a:extLst>
          </p:cNvPr>
          <p:cNvSpPr/>
          <p:nvPr/>
        </p:nvSpPr>
        <p:spPr>
          <a:xfrm>
            <a:off x="578427" y="3514726"/>
            <a:ext cx="11090563" cy="2002847"/>
          </a:xfrm>
          <a:prstGeom prst="rect">
            <a:avLst/>
          </a:prstGeom>
          <a:solidFill>
            <a:schemeClr val="accent2">
              <a:alpha val="5000"/>
            </a:schemeClr>
          </a:solidFill>
          <a:ln w="28575">
            <a:solidFill>
              <a:srgbClr val="0070C0"/>
            </a:solidFill>
          </a:ln>
        </p:spPr>
        <p:style>
          <a:lnRef idx="0">
            <a:scrgbClr r="0" g="0" b="0"/>
          </a:lnRef>
          <a:fillRef idx="0">
            <a:scrgbClr r="0" g="0" b="0"/>
          </a:fillRef>
          <a:effectRef idx="0">
            <a:scrgbClr r="0" g="0" b="0"/>
          </a:effectRef>
          <a:fontRef idx="minor">
            <a:schemeClr val="lt1"/>
          </a:fontRef>
        </p:style>
        <p:txBody>
          <a:bodyPr rtlCol="0" anchor="ctr"/>
          <a:lstStyle/>
          <a:p>
            <a:pPr lvl="2"/>
            <a:r>
              <a:rPr lang="en-US" sz="2000" dirty="0">
                <a:highlight>
                  <a:srgbClr val="000080"/>
                </a:highlight>
              </a:rPr>
              <a:t>ACCESS LAYER </a:t>
            </a:r>
          </a:p>
        </p:txBody>
      </p:sp>
      <p:sp>
        <p:nvSpPr>
          <p:cNvPr id="8" name="Rectangle 7">
            <a:extLst>
              <a:ext uri="{FF2B5EF4-FFF2-40B4-BE49-F238E27FC236}">
                <a16:creationId xmlns:a16="http://schemas.microsoft.com/office/drawing/2014/main" id="{A169E6D7-2B4F-8D52-F1B2-00B481272B6F}"/>
              </a:ext>
            </a:extLst>
          </p:cNvPr>
          <p:cNvSpPr/>
          <p:nvPr/>
        </p:nvSpPr>
        <p:spPr>
          <a:xfrm>
            <a:off x="578427" y="3048001"/>
            <a:ext cx="11090563" cy="438149"/>
          </a:xfrm>
          <a:prstGeom prst="rect">
            <a:avLst/>
          </a:prstGeom>
          <a:solidFill>
            <a:srgbClr val="FFFF00">
              <a:alpha val="5000"/>
            </a:srgbClr>
          </a:solidFill>
          <a:ln w="28575">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lvl="2"/>
            <a:r>
              <a:rPr lang="en-US" sz="2000" dirty="0">
                <a:highlight>
                  <a:srgbClr val="808000"/>
                </a:highlight>
              </a:rPr>
              <a:t>DISTRIBUTION LAYER</a:t>
            </a:r>
          </a:p>
        </p:txBody>
      </p:sp>
    </p:spTree>
    <p:extLst>
      <p:ext uri="{BB962C8B-B14F-4D97-AF65-F5344CB8AC3E}">
        <p14:creationId xmlns:p14="http://schemas.microsoft.com/office/powerpoint/2010/main" val="2185280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85C5B66-7015-E941-09A0-451E4683032E}"/>
              </a:ext>
            </a:extLst>
          </p:cNvPr>
          <p:cNvSpPr/>
          <p:nvPr/>
        </p:nvSpPr>
        <p:spPr>
          <a:xfrm>
            <a:off x="670479" y="1524000"/>
            <a:ext cx="5445812" cy="410464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descr="A picture containing text, screenshot, font, graphics&#10;&#10;Description automatically generated">
            <a:extLst>
              <a:ext uri="{FF2B5EF4-FFF2-40B4-BE49-F238E27FC236}">
                <a16:creationId xmlns:a16="http://schemas.microsoft.com/office/drawing/2014/main" id="{966B851E-AE77-57C1-907E-83168A162BA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7" name="Title 1">
            <a:extLst>
              <a:ext uri="{FF2B5EF4-FFF2-40B4-BE49-F238E27FC236}">
                <a16:creationId xmlns:a16="http://schemas.microsoft.com/office/drawing/2014/main" id="{137176D6-AFDA-2BD4-8E67-ACCD0D1FE0C0}"/>
              </a:ext>
            </a:extLst>
          </p:cNvPr>
          <p:cNvSpPr txBox="1">
            <a:spLocks/>
          </p:cNvSpPr>
          <p:nvPr/>
        </p:nvSpPr>
        <p:spPr>
          <a:xfrm>
            <a:off x="1141413" y="618518"/>
            <a:ext cx="3522027" cy="90548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latin typeface="Tw Cen MT" panose="020B0602020104020603" pitchFamily="34" charset="0"/>
              </a:rPr>
              <a:t>LOGICAL TOPOLOGY</a:t>
            </a:r>
          </a:p>
        </p:txBody>
      </p:sp>
      <p:pic>
        <p:nvPicPr>
          <p:cNvPr id="2" name="Picture 1" descr="A picture containing text, diagram, line, plot&#10;&#10;Description automatically generated">
            <a:extLst>
              <a:ext uri="{FF2B5EF4-FFF2-40B4-BE49-F238E27FC236}">
                <a16:creationId xmlns:a16="http://schemas.microsoft.com/office/drawing/2014/main" id="{EE5C84E5-4557-1352-43A6-F3F7B9402E40}"/>
              </a:ext>
            </a:extLst>
          </p:cNvPr>
          <p:cNvPicPr>
            <a:picLocks noChangeAspect="1"/>
          </p:cNvPicPr>
          <p:nvPr/>
        </p:nvPicPr>
        <p:blipFill rotWithShape="1">
          <a:blip r:embed="rId4"/>
          <a:srcRect l="35441" t="10706" r="40206" b="12050"/>
          <a:stretch/>
        </p:blipFill>
        <p:spPr>
          <a:xfrm>
            <a:off x="6447099" y="234722"/>
            <a:ext cx="5511220" cy="6388556"/>
          </a:xfrm>
          <a:prstGeom prst="round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D5F1B236-F43C-2E54-D86D-507861F73E62}"/>
              </a:ext>
            </a:extLst>
          </p:cNvPr>
          <p:cNvSpPr txBox="1"/>
          <p:nvPr/>
        </p:nvSpPr>
        <p:spPr>
          <a:xfrm>
            <a:off x="863545" y="1699920"/>
            <a:ext cx="5252746" cy="3847862"/>
          </a:xfrm>
          <a:prstGeom prst="round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2000" dirty="0"/>
              <a:t>Access layer has end devices and switches. The IT department is in the main building. The distribution layer in every building has multiple switches to make the data redundant &amp; act as a backup in case one fails. In addition, it contains a firewall which obstructs unauthorized access. The building resides in the main building, where it collaborates with the other branches because every branch has a core router which is interconnected to the main router.</a:t>
            </a:r>
          </a:p>
        </p:txBody>
      </p:sp>
    </p:spTree>
    <p:extLst>
      <p:ext uri="{BB962C8B-B14F-4D97-AF65-F5344CB8AC3E}">
        <p14:creationId xmlns:p14="http://schemas.microsoft.com/office/powerpoint/2010/main" val="185678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graphics&#10;&#10;Description automatically generated">
            <a:extLst>
              <a:ext uri="{FF2B5EF4-FFF2-40B4-BE49-F238E27FC236}">
                <a16:creationId xmlns:a16="http://schemas.microsoft.com/office/drawing/2014/main" id="{9A8DEDF3-12DE-1531-6847-9EFF62BAFA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141413" y="6021398"/>
            <a:ext cx="1971040" cy="436168"/>
          </a:xfrm>
          <a:prstGeom prst="rect">
            <a:avLst/>
          </a:prstGeom>
        </p:spPr>
      </p:pic>
      <p:sp>
        <p:nvSpPr>
          <p:cNvPr id="10" name="Title 1">
            <a:extLst>
              <a:ext uri="{FF2B5EF4-FFF2-40B4-BE49-F238E27FC236}">
                <a16:creationId xmlns:a16="http://schemas.microsoft.com/office/drawing/2014/main" id="{4C38E0CA-3FA4-046D-E006-8C6C68BC24C7}"/>
              </a:ext>
            </a:extLst>
          </p:cNvPr>
          <p:cNvSpPr txBox="1">
            <a:spLocks/>
          </p:cNvSpPr>
          <p:nvPr/>
        </p:nvSpPr>
        <p:spPr>
          <a:xfrm>
            <a:off x="2170907" y="2828939"/>
            <a:ext cx="7850187" cy="120012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6000" dirty="0">
                <a:latin typeface="Tw Cen MT" panose="020B0602020104020603" pitchFamily="34" charset="0"/>
              </a:rPr>
              <a:t>Physical TOPOLOGY</a:t>
            </a:r>
          </a:p>
        </p:txBody>
      </p:sp>
      <p:sp>
        <p:nvSpPr>
          <p:cNvPr id="2" name="TextBox 1">
            <a:extLst>
              <a:ext uri="{FF2B5EF4-FFF2-40B4-BE49-F238E27FC236}">
                <a16:creationId xmlns:a16="http://schemas.microsoft.com/office/drawing/2014/main" id="{C32BC3F8-0CAB-6064-7E1E-5E083C5D48DB}"/>
              </a:ext>
            </a:extLst>
          </p:cNvPr>
          <p:cNvSpPr txBox="1"/>
          <p:nvPr/>
        </p:nvSpPr>
        <p:spPr>
          <a:xfrm>
            <a:off x="4544165" y="4702064"/>
            <a:ext cx="3103670" cy="646331"/>
          </a:xfrm>
          <a:prstGeom prst="rect">
            <a:avLst/>
          </a:prstGeom>
          <a:noFill/>
        </p:spPr>
        <p:txBody>
          <a:bodyPr wrap="square" rtlCol="0">
            <a:spAutoFit/>
          </a:bodyPr>
          <a:lstStyle/>
          <a:p>
            <a:pPr algn="ctr"/>
            <a:r>
              <a:rPr lang="en-US" dirty="0">
                <a:effectLst>
                  <a:outerShdw blurRad="63500" dist="38100" dir="5400000" algn="t" rotWithShape="0">
                    <a:prstClr val="black">
                      <a:alpha val="40000"/>
                    </a:prstClr>
                  </a:outerShdw>
                </a:effectLst>
                <a:latin typeface="Tw Cen MT" panose="020B0602020104020603" pitchFamily="34" charset="0"/>
                <a:ea typeface="Calibri" panose="020F0502020204030204" pitchFamily="34" charset="0"/>
                <a:cs typeface="Calibri" panose="020F0502020204030204" pitchFamily="34" charset="0"/>
              </a:rPr>
              <a:t>DEWARATHNE P S    IT22004536</a:t>
            </a:r>
          </a:p>
        </p:txBody>
      </p:sp>
    </p:spTree>
    <p:extLst>
      <p:ext uri="{BB962C8B-B14F-4D97-AF65-F5344CB8AC3E}">
        <p14:creationId xmlns:p14="http://schemas.microsoft.com/office/powerpoint/2010/main" val="4055587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FCAD72F4CCFB45A09406EB35919E92" ma:contentTypeVersion="15" ma:contentTypeDescription="Create a new document." ma:contentTypeScope="" ma:versionID="bb7d06c07904f0e2dfea1fbabf927dd2">
  <xsd:schema xmlns:xsd="http://www.w3.org/2001/XMLSchema" xmlns:xs="http://www.w3.org/2001/XMLSchema" xmlns:p="http://schemas.microsoft.com/office/2006/metadata/properties" xmlns:ns3="afaca268-e3b2-4935-9488-571ad382c364" xmlns:ns4="162a7144-2f0e-4714-bb73-c0ccd69df26f" targetNamespace="http://schemas.microsoft.com/office/2006/metadata/properties" ma:root="true" ma:fieldsID="4aa0aeaabc65057646b00a16986d9f7c" ns3:_="" ns4:_="">
    <xsd:import namespace="afaca268-e3b2-4935-9488-571ad382c364"/>
    <xsd:import namespace="162a7144-2f0e-4714-bb73-c0ccd69df26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LengthInSeconds" minOccurs="0"/>
                <xsd:element ref="ns3:MediaServiceDateTaken" minOccurs="0"/>
                <xsd:element ref="ns3:MediaServiceLocation" minOccurs="0"/>
                <xsd:element ref="ns3:MediaServiceGenerationTime" minOccurs="0"/>
                <xsd:element ref="ns3:MediaServiceEventHashCode"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aca268-e3b2-4935-9488-571ad382c3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2a7144-2f0e-4714-bb73-c0ccd69df26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afaca268-e3b2-4935-9488-571ad382c364" xsi:nil="true"/>
    <_activity xmlns="afaca268-e3b2-4935-9488-571ad382c364" xsi:nil="true"/>
  </documentManagement>
</p:properties>
</file>

<file path=customXml/itemProps1.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2.xml><?xml version="1.0" encoding="utf-8"?>
<ds:datastoreItem xmlns:ds="http://schemas.openxmlformats.org/officeDocument/2006/customXml" ds:itemID="{6B854595-4C65-46D6-8AD6-B07CCE4908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aca268-e3b2-4935-9488-571ad382c364"/>
    <ds:schemaRef ds:uri="162a7144-2f0e-4714-bb73-c0ccd69df2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866CFD-F94E-4AE5-ACEA-86FEC0F48A10}">
  <ds:schemaRefs>
    <ds:schemaRef ds:uri="162a7144-2f0e-4714-bb73-c0ccd69df26f"/>
    <ds:schemaRef ds:uri="http://schemas.microsoft.com/office/2006/documentManagement/types"/>
    <ds:schemaRef ds:uri="afaca268-e3b2-4935-9488-571ad382c364"/>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0</TotalTime>
  <Words>1779</Words>
  <Application>Microsoft Office PowerPoint</Application>
  <PresentationFormat>Widescreen</PresentationFormat>
  <Paragraphs>350</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Tw Cen MT</vt:lpstr>
      <vt:lpstr>Arial</vt:lpstr>
      <vt:lpstr>Calibri</vt:lpstr>
      <vt:lpstr>Wingdings</vt:lpstr>
      <vt:lpstr>Circuit</vt:lpstr>
      <vt:lpstr>IE1020 Network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2023-05-27T06:04:30Z</dcterms:created>
  <dcterms:modified xsi:type="dcterms:W3CDTF">2023-05-29T09:05:36Z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0x010100B4FCAD72F4CCFB45A09406EB35919E92</vt:lpwstr>
  </property>
</Properties>
</file>